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93"/>
  </p:notesMasterIdLst>
  <p:handoutMasterIdLst>
    <p:handoutMasterId r:id="rId94"/>
  </p:handoutMasterIdLst>
  <p:sldIdLst>
    <p:sldId id="256" r:id="rId3"/>
    <p:sldId id="257" r:id="rId4"/>
    <p:sldId id="285" r:id="rId5"/>
    <p:sldId id="292" r:id="rId6"/>
    <p:sldId id="293" r:id="rId7"/>
    <p:sldId id="294" r:id="rId8"/>
    <p:sldId id="296" r:id="rId9"/>
    <p:sldId id="313" r:id="rId10"/>
    <p:sldId id="286" r:id="rId11"/>
    <p:sldId id="365" r:id="rId12"/>
    <p:sldId id="364" r:id="rId13"/>
    <p:sldId id="297" r:id="rId14"/>
    <p:sldId id="310" r:id="rId15"/>
    <p:sldId id="303" r:id="rId16"/>
    <p:sldId id="311" r:id="rId17"/>
    <p:sldId id="372" r:id="rId18"/>
    <p:sldId id="278" r:id="rId19"/>
    <p:sldId id="373" r:id="rId20"/>
    <p:sldId id="374" r:id="rId21"/>
    <p:sldId id="375" r:id="rId22"/>
    <p:sldId id="376" r:id="rId23"/>
    <p:sldId id="377" r:id="rId24"/>
    <p:sldId id="299" r:id="rId25"/>
    <p:sldId id="298" r:id="rId26"/>
    <p:sldId id="300" r:id="rId27"/>
    <p:sldId id="301" r:id="rId28"/>
    <p:sldId id="317" r:id="rId29"/>
    <p:sldId id="319" r:id="rId30"/>
    <p:sldId id="312" r:id="rId31"/>
    <p:sldId id="366" r:id="rId32"/>
    <p:sldId id="320" r:id="rId33"/>
    <p:sldId id="318" r:id="rId34"/>
    <p:sldId id="305" r:id="rId35"/>
    <p:sldId id="307" r:id="rId36"/>
    <p:sldId id="306" r:id="rId37"/>
    <p:sldId id="334" r:id="rId38"/>
    <p:sldId id="309" r:id="rId39"/>
    <p:sldId id="295" r:id="rId40"/>
    <p:sldId id="321" r:id="rId41"/>
    <p:sldId id="322" r:id="rId42"/>
    <p:sldId id="385" r:id="rId43"/>
    <p:sldId id="323" r:id="rId44"/>
    <p:sldId id="324" r:id="rId45"/>
    <p:sldId id="325" r:id="rId46"/>
    <p:sldId id="326" r:id="rId47"/>
    <p:sldId id="327" r:id="rId48"/>
    <p:sldId id="329" r:id="rId49"/>
    <p:sldId id="314" r:id="rId50"/>
    <p:sldId id="330" r:id="rId51"/>
    <p:sldId id="332" r:id="rId52"/>
    <p:sldId id="380" r:id="rId53"/>
    <p:sldId id="381" r:id="rId54"/>
    <p:sldId id="331" r:id="rId55"/>
    <p:sldId id="328" r:id="rId56"/>
    <p:sldId id="335" r:id="rId57"/>
    <p:sldId id="336" r:id="rId58"/>
    <p:sldId id="337" r:id="rId59"/>
    <p:sldId id="339" r:id="rId60"/>
    <p:sldId id="333" r:id="rId61"/>
    <p:sldId id="341" r:id="rId62"/>
    <p:sldId id="342" r:id="rId63"/>
    <p:sldId id="343" r:id="rId64"/>
    <p:sldId id="348" r:id="rId65"/>
    <p:sldId id="340" r:id="rId66"/>
    <p:sldId id="345" r:id="rId67"/>
    <p:sldId id="349" r:id="rId68"/>
    <p:sldId id="338" r:id="rId69"/>
    <p:sldId id="346" r:id="rId70"/>
    <p:sldId id="347" r:id="rId71"/>
    <p:sldId id="350" r:id="rId72"/>
    <p:sldId id="362" r:id="rId73"/>
    <p:sldId id="363" r:id="rId74"/>
    <p:sldId id="359" r:id="rId75"/>
    <p:sldId id="360" r:id="rId76"/>
    <p:sldId id="351" r:id="rId77"/>
    <p:sldId id="354" r:id="rId78"/>
    <p:sldId id="355" r:id="rId79"/>
    <p:sldId id="356" r:id="rId80"/>
    <p:sldId id="357" r:id="rId81"/>
    <p:sldId id="378" r:id="rId82"/>
    <p:sldId id="274" r:id="rId83"/>
    <p:sldId id="275" r:id="rId84"/>
    <p:sldId id="259" r:id="rId85"/>
    <p:sldId id="258" r:id="rId86"/>
    <p:sldId id="273" r:id="rId87"/>
    <p:sldId id="382" r:id="rId88"/>
    <p:sldId id="383" r:id="rId89"/>
    <p:sldId id="282" r:id="rId90"/>
    <p:sldId id="384" r:id="rId91"/>
    <p:sldId id="386" r:id="rId9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612" autoAdjust="0"/>
    <p:restoredTop sz="97991" autoAdjust="0"/>
  </p:normalViewPr>
  <p:slideViewPr>
    <p:cSldViewPr snapToGrid="0" snapToObjects="1">
      <p:cViewPr varScale="1">
        <p:scale>
          <a:sx n="92" d="100"/>
          <a:sy n="92" d="100"/>
        </p:scale>
        <p:origin x="-1864" y="-12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54336"/>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notesMaster" Target="notesMasters/notesMaster1.xml"/><Relationship Id="rId94" Type="http://schemas.openxmlformats.org/officeDocument/2006/relationships/handoutMaster" Target="handoutMasters/handoutMaster1.xml"/><Relationship Id="rId95" Type="http://schemas.openxmlformats.org/officeDocument/2006/relationships/printerSettings" Target="printerSettings/printerSettings1.bin"/><Relationship Id="rId96" Type="http://schemas.openxmlformats.org/officeDocument/2006/relationships/presProps" Target="presProps.xml"/><Relationship Id="rId97" Type="http://schemas.openxmlformats.org/officeDocument/2006/relationships/viewProps" Target="viewProps.xml"/><Relationship Id="rId98" Type="http://schemas.openxmlformats.org/officeDocument/2006/relationships/theme" Target="theme/theme1.xml"/><Relationship Id="rId99"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3E0DB4-4ABE-3248-9CFF-EDF51066D039}" type="datetimeFigureOut">
              <a:rPr lang="en-US" smtClean="0"/>
              <a:t>10/28/14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FE95A2-C782-9549-A4A9-19AB02C9DA95}" type="slidenum">
              <a:rPr lang="en-US" smtClean="0"/>
              <a:t>‹#›</a:t>
            </a:fld>
            <a:endParaRPr lang="en-US"/>
          </a:p>
        </p:txBody>
      </p:sp>
    </p:spTree>
    <p:extLst>
      <p:ext uri="{BB962C8B-B14F-4D97-AF65-F5344CB8AC3E}">
        <p14:creationId xmlns:p14="http://schemas.microsoft.com/office/powerpoint/2010/main" val="30057589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imes New Roman"/>
              </a:defRPr>
            </a:lvl1pPr>
          </a:lstStyle>
          <a:p>
            <a:fld id="{20535735-1861-0E48-A54A-9A16953F498B}" type="datetimeFigureOut">
              <a:rPr lang="en-US" smtClean="0"/>
              <a:pPr/>
              <a:t>10/28/14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imes New Roman"/>
              </a:defRPr>
            </a:lvl1pPr>
          </a:lstStyle>
          <a:p>
            <a:fld id="{73BFFEE2-3FB8-204B-92C8-2095AA0AB97E}" type="slidenum">
              <a:rPr lang="en-US" smtClean="0"/>
              <a:pPr/>
              <a:t>‹#›</a:t>
            </a:fld>
            <a:endParaRPr lang="en-US" dirty="0"/>
          </a:p>
        </p:txBody>
      </p:sp>
    </p:spTree>
    <p:extLst>
      <p:ext uri="{BB962C8B-B14F-4D97-AF65-F5344CB8AC3E}">
        <p14:creationId xmlns:p14="http://schemas.microsoft.com/office/powerpoint/2010/main" val="201192452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Times New Roman"/>
        <a:ea typeface="+mn-ea"/>
        <a:cs typeface="+mn-cs"/>
      </a:defRPr>
    </a:lvl1pPr>
    <a:lvl2pPr marL="457200" algn="l" defTabSz="457200" rtl="0" eaLnBrk="1" latinLnBrk="0" hangingPunct="1">
      <a:defRPr sz="1200" kern="1200">
        <a:solidFill>
          <a:schemeClr val="tx1"/>
        </a:solidFill>
        <a:latin typeface="Times New Roman"/>
        <a:ea typeface="+mn-ea"/>
        <a:cs typeface="+mn-cs"/>
      </a:defRPr>
    </a:lvl2pPr>
    <a:lvl3pPr marL="914400" algn="l" defTabSz="457200" rtl="0" eaLnBrk="1" latinLnBrk="0" hangingPunct="1">
      <a:defRPr sz="1200" kern="1200">
        <a:solidFill>
          <a:schemeClr val="tx1"/>
        </a:solidFill>
        <a:latin typeface="Times New Roman"/>
        <a:ea typeface="+mn-ea"/>
        <a:cs typeface="+mn-cs"/>
      </a:defRPr>
    </a:lvl3pPr>
    <a:lvl4pPr marL="1371600" algn="l" defTabSz="457200" rtl="0" eaLnBrk="1" latinLnBrk="0" hangingPunct="1">
      <a:defRPr sz="1200" kern="1200">
        <a:solidFill>
          <a:schemeClr val="tx1"/>
        </a:solidFill>
        <a:latin typeface="Times New Roman"/>
        <a:ea typeface="+mn-ea"/>
        <a:cs typeface="+mn-cs"/>
      </a:defRPr>
    </a:lvl4pPr>
    <a:lvl5pPr marL="1828800" algn="l" defTabSz="457200" rtl="0" eaLnBrk="1" latinLnBrk="0" hangingPunct="1">
      <a:defRPr sz="1200" kern="1200">
        <a:solidFill>
          <a:schemeClr val="tx1"/>
        </a:solidFill>
        <a:latin typeface="Times New Roman"/>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FFEE2-3FB8-204B-92C8-2095AA0AB97E}" type="slidenum">
              <a:rPr lang="en-US" smtClean="0"/>
              <a:t>1</a:t>
            </a:fld>
            <a:endParaRPr lang="en-US"/>
          </a:p>
        </p:txBody>
      </p:sp>
    </p:spTree>
    <p:extLst>
      <p:ext uri="{BB962C8B-B14F-4D97-AF65-F5344CB8AC3E}">
        <p14:creationId xmlns:p14="http://schemas.microsoft.com/office/powerpoint/2010/main" val="421480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65B5E4-36D2-1B40-838D-16C468CF99F8}" type="datetime1">
              <a:rPr lang="en-US" smtClean="0"/>
              <a:t>10/28/14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3A768-3183-BF43-8E88-1711103CE1BD}" type="slidenum">
              <a:rPr lang="en-US" smtClean="0"/>
              <a:t>‹#›</a:t>
            </a:fld>
            <a:endParaRPr lang="en-US"/>
          </a:p>
        </p:txBody>
      </p:sp>
    </p:spTree>
    <p:extLst>
      <p:ext uri="{BB962C8B-B14F-4D97-AF65-F5344CB8AC3E}">
        <p14:creationId xmlns:p14="http://schemas.microsoft.com/office/powerpoint/2010/main" val="3750892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555EED-F85C-464D-89EF-06E4DA3311D8}" type="datetime1">
              <a:rPr lang="en-US" smtClean="0"/>
              <a:t>10/28/14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3A768-3183-BF43-8E88-1711103CE1BD}" type="slidenum">
              <a:rPr lang="en-US" smtClean="0"/>
              <a:t>‹#›</a:t>
            </a:fld>
            <a:endParaRPr lang="en-US"/>
          </a:p>
        </p:txBody>
      </p:sp>
    </p:spTree>
    <p:extLst>
      <p:ext uri="{BB962C8B-B14F-4D97-AF65-F5344CB8AC3E}">
        <p14:creationId xmlns:p14="http://schemas.microsoft.com/office/powerpoint/2010/main" val="140904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9B9F6A-666B-6A42-9C77-2E05BB77964E}" type="datetime1">
              <a:rPr lang="en-US" smtClean="0"/>
              <a:t>10/28/14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3A768-3183-BF43-8E88-1711103CE1BD}" type="slidenum">
              <a:rPr lang="en-US" smtClean="0"/>
              <a:t>‹#›</a:t>
            </a:fld>
            <a:endParaRPr lang="en-US"/>
          </a:p>
        </p:txBody>
      </p:sp>
    </p:spTree>
    <p:extLst>
      <p:ext uri="{BB962C8B-B14F-4D97-AF65-F5344CB8AC3E}">
        <p14:creationId xmlns:p14="http://schemas.microsoft.com/office/powerpoint/2010/main" val="2313251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3E8DCC-E9E1-404D-A3BF-2B5BEFAE2465}" type="datetimeFigureOut">
              <a:rPr lang="en-US" smtClean="0">
                <a:solidFill>
                  <a:prstClr val="black">
                    <a:tint val="75000"/>
                  </a:prstClr>
                </a:solidFill>
              </a:rPr>
              <a:pPr/>
              <a:t>10/28/14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BB018-625C-E640-A6E1-2E21E1724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991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3E8DCC-E9E1-404D-A3BF-2B5BEFAE2465}" type="datetimeFigureOut">
              <a:rPr lang="en-US" smtClean="0">
                <a:solidFill>
                  <a:prstClr val="black">
                    <a:tint val="75000"/>
                  </a:prstClr>
                </a:solidFill>
              </a:rPr>
              <a:pPr/>
              <a:t>10/28/14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BB018-625C-E640-A6E1-2E21E1724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2798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3E8DCC-E9E1-404D-A3BF-2B5BEFAE2465}" type="datetimeFigureOut">
              <a:rPr lang="en-US" smtClean="0">
                <a:solidFill>
                  <a:prstClr val="black">
                    <a:tint val="75000"/>
                  </a:prstClr>
                </a:solidFill>
              </a:rPr>
              <a:pPr/>
              <a:t>10/28/14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BB018-625C-E640-A6E1-2E21E1724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2562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3E8DCC-E9E1-404D-A3BF-2B5BEFAE2465}" type="datetimeFigureOut">
              <a:rPr lang="en-US" smtClean="0">
                <a:solidFill>
                  <a:prstClr val="black">
                    <a:tint val="75000"/>
                  </a:prstClr>
                </a:solidFill>
              </a:rPr>
              <a:pPr/>
              <a:t>10/28/14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BB018-625C-E640-A6E1-2E21E1724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762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3E8DCC-E9E1-404D-A3BF-2B5BEFAE2465}" type="datetimeFigureOut">
              <a:rPr lang="en-US" smtClean="0">
                <a:solidFill>
                  <a:prstClr val="black">
                    <a:tint val="75000"/>
                  </a:prstClr>
                </a:solidFill>
              </a:rPr>
              <a:pPr/>
              <a:t>10/28/14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4EBB018-625C-E640-A6E1-2E21E1724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397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3E8DCC-E9E1-404D-A3BF-2B5BEFAE2465}" type="datetimeFigureOut">
              <a:rPr lang="en-US" smtClean="0">
                <a:solidFill>
                  <a:prstClr val="black">
                    <a:tint val="75000"/>
                  </a:prstClr>
                </a:solidFill>
              </a:rPr>
              <a:pPr/>
              <a:t>10/28/14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EBB018-625C-E640-A6E1-2E21E1724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371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3E8DCC-E9E1-404D-A3BF-2B5BEFAE2465}" type="datetimeFigureOut">
              <a:rPr lang="en-US" smtClean="0">
                <a:solidFill>
                  <a:prstClr val="black">
                    <a:tint val="75000"/>
                  </a:prstClr>
                </a:solidFill>
              </a:rPr>
              <a:pPr/>
              <a:t>10/28/14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4EBB018-625C-E640-A6E1-2E21E1724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439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3E8DCC-E9E1-404D-A3BF-2B5BEFAE2465}" type="datetimeFigureOut">
              <a:rPr lang="en-US" smtClean="0">
                <a:solidFill>
                  <a:prstClr val="black">
                    <a:tint val="75000"/>
                  </a:prstClr>
                </a:solidFill>
              </a:rPr>
              <a:pPr/>
              <a:t>10/28/14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BB018-625C-E640-A6E1-2E21E1724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58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66B46-26B4-CF4E-A4E3-DBD4DF2C7CF1}" type="datetime1">
              <a:rPr lang="en-US" smtClean="0"/>
              <a:t>10/28/14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3A768-3183-BF43-8E88-1711103CE1BD}" type="slidenum">
              <a:rPr lang="en-US" smtClean="0"/>
              <a:t>‹#›</a:t>
            </a:fld>
            <a:endParaRPr lang="en-US"/>
          </a:p>
        </p:txBody>
      </p:sp>
    </p:spTree>
    <p:extLst>
      <p:ext uri="{BB962C8B-B14F-4D97-AF65-F5344CB8AC3E}">
        <p14:creationId xmlns:p14="http://schemas.microsoft.com/office/powerpoint/2010/main" val="2489479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3E8DCC-E9E1-404D-A3BF-2B5BEFAE2465}" type="datetimeFigureOut">
              <a:rPr lang="en-US" smtClean="0">
                <a:solidFill>
                  <a:prstClr val="black">
                    <a:tint val="75000"/>
                  </a:prstClr>
                </a:solidFill>
              </a:rPr>
              <a:pPr/>
              <a:t>10/28/14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BB018-625C-E640-A6E1-2E21E1724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161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3E8DCC-E9E1-404D-A3BF-2B5BEFAE2465}" type="datetimeFigureOut">
              <a:rPr lang="en-US" smtClean="0">
                <a:solidFill>
                  <a:prstClr val="black">
                    <a:tint val="75000"/>
                  </a:prstClr>
                </a:solidFill>
              </a:rPr>
              <a:pPr/>
              <a:t>10/28/14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BB018-625C-E640-A6E1-2E21E1724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294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3E8DCC-E9E1-404D-A3BF-2B5BEFAE2465}" type="datetimeFigureOut">
              <a:rPr lang="en-US" smtClean="0">
                <a:solidFill>
                  <a:prstClr val="black">
                    <a:tint val="75000"/>
                  </a:prstClr>
                </a:solidFill>
              </a:rPr>
              <a:pPr/>
              <a:t>10/28/14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BB018-625C-E640-A6E1-2E21E1724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32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889F2A-967E-5D4C-B704-149A5F9AB701}" type="datetime1">
              <a:rPr lang="en-US" smtClean="0"/>
              <a:t>10/28/14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3A768-3183-BF43-8E88-1711103CE1BD}" type="slidenum">
              <a:rPr lang="en-US" smtClean="0"/>
              <a:t>‹#›</a:t>
            </a:fld>
            <a:endParaRPr lang="en-US"/>
          </a:p>
        </p:txBody>
      </p:sp>
    </p:spTree>
    <p:extLst>
      <p:ext uri="{BB962C8B-B14F-4D97-AF65-F5344CB8AC3E}">
        <p14:creationId xmlns:p14="http://schemas.microsoft.com/office/powerpoint/2010/main" val="3713807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1C77FE-4CFE-1646-A31B-574439019D1E}" type="datetime1">
              <a:rPr lang="en-US" smtClean="0"/>
              <a:t>10/28/14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3A768-3183-BF43-8E88-1711103CE1BD}" type="slidenum">
              <a:rPr lang="en-US" smtClean="0"/>
              <a:t>‹#›</a:t>
            </a:fld>
            <a:endParaRPr lang="en-US"/>
          </a:p>
        </p:txBody>
      </p:sp>
    </p:spTree>
    <p:extLst>
      <p:ext uri="{BB962C8B-B14F-4D97-AF65-F5344CB8AC3E}">
        <p14:creationId xmlns:p14="http://schemas.microsoft.com/office/powerpoint/2010/main" val="118003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5E7504-B78F-6741-9E59-6113DA50A352}" type="datetime1">
              <a:rPr lang="en-US" smtClean="0"/>
              <a:t>10/28/14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43A768-3183-BF43-8E88-1711103CE1BD}" type="slidenum">
              <a:rPr lang="en-US" smtClean="0"/>
              <a:t>‹#›</a:t>
            </a:fld>
            <a:endParaRPr lang="en-US"/>
          </a:p>
        </p:txBody>
      </p:sp>
    </p:spTree>
    <p:extLst>
      <p:ext uri="{BB962C8B-B14F-4D97-AF65-F5344CB8AC3E}">
        <p14:creationId xmlns:p14="http://schemas.microsoft.com/office/powerpoint/2010/main" val="3538927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649E8B-1274-DB45-B15C-F2AA9C32C405}" type="datetime1">
              <a:rPr lang="en-US" smtClean="0"/>
              <a:t>10/28/14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43A768-3183-BF43-8E88-1711103CE1BD}" type="slidenum">
              <a:rPr lang="en-US" smtClean="0"/>
              <a:t>‹#›</a:t>
            </a:fld>
            <a:endParaRPr lang="en-US"/>
          </a:p>
        </p:txBody>
      </p:sp>
    </p:spTree>
    <p:extLst>
      <p:ext uri="{BB962C8B-B14F-4D97-AF65-F5344CB8AC3E}">
        <p14:creationId xmlns:p14="http://schemas.microsoft.com/office/powerpoint/2010/main" val="3623284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07755-28B2-C74C-ADFE-42D996BEEFE7}" type="datetime1">
              <a:rPr lang="en-US" smtClean="0"/>
              <a:t>10/28/14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43A768-3183-BF43-8E88-1711103CE1BD}" type="slidenum">
              <a:rPr lang="en-US" smtClean="0"/>
              <a:t>‹#›</a:t>
            </a:fld>
            <a:endParaRPr lang="en-US"/>
          </a:p>
        </p:txBody>
      </p:sp>
    </p:spTree>
    <p:extLst>
      <p:ext uri="{BB962C8B-B14F-4D97-AF65-F5344CB8AC3E}">
        <p14:creationId xmlns:p14="http://schemas.microsoft.com/office/powerpoint/2010/main" val="241666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A169B5-82B3-DB45-8162-8E9E1C31D8EC}" type="datetime1">
              <a:rPr lang="en-US" smtClean="0"/>
              <a:t>10/28/14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3A768-3183-BF43-8E88-1711103CE1BD}" type="slidenum">
              <a:rPr lang="en-US" smtClean="0"/>
              <a:t>‹#›</a:t>
            </a:fld>
            <a:endParaRPr lang="en-US"/>
          </a:p>
        </p:txBody>
      </p:sp>
    </p:spTree>
    <p:extLst>
      <p:ext uri="{BB962C8B-B14F-4D97-AF65-F5344CB8AC3E}">
        <p14:creationId xmlns:p14="http://schemas.microsoft.com/office/powerpoint/2010/main" val="1506434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5F192-CB3D-8B49-9BDD-A2D5B4007B48}" type="datetime1">
              <a:rPr lang="en-US" smtClean="0"/>
              <a:t>10/28/14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3A768-3183-BF43-8E88-1711103CE1BD}" type="slidenum">
              <a:rPr lang="en-US" smtClean="0"/>
              <a:t>‹#›</a:t>
            </a:fld>
            <a:endParaRPr lang="en-US"/>
          </a:p>
        </p:txBody>
      </p:sp>
    </p:spTree>
    <p:extLst>
      <p:ext uri="{BB962C8B-B14F-4D97-AF65-F5344CB8AC3E}">
        <p14:creationId xmlns:p14="http://schemas.microsoft.com/office/powerpoint/2010/main" val="34026021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a:defRPr>
            </a:lvl1pPr>
          </a:lstStyle>
          <a:p>
            <a:fld id="{4B942B4A-5833-3241-BC0D-51C5AB6C055A}" type="datetime1">
              <a:rPr lang="en-US" smtClean="0"/>
              <a:t>10/28/14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a:defRPr>
            </a:lvl1pPr>
          </a:lstStyle>
          <a:p>
            <a:fld id="{3243A768-3183-BF43-8E88-1711103CE1BD}" type="slidenum">
              <a:rPr lang="en-US" smtClean="0"/>
              <a:pPr/>
              <a:t>‹#›</a:t>
            </a:fld>
            <a:endParaRPr lang="en-US" dirty="0"/>
          </a:p>
        </p:txBody>
      </p:sp>
    </p:spTree>
    <p:extLst>
      <p:ext uri="{BB962C8B-B14F-4D97-AF65-F5344CB8AC3E}">
        <p14:creationId xmlns:p14="http://schemas.microsoft.com/office/powerpoint/2010/main" val="2783227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Times New Roman"/>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a:defRPr>
            </a:lvl1pPr>
          </a:lstStyle>
          <a:p>
            <a:fld id="{EF3E8DCC-E9E1-404D-A3BF-2B5BEFAE2465}" type="datetimeFigureOut">
              <a:rPr lang="en-US" smtClean="0">
                <a:solidFill>
                  <a:prstClr val="black">
                    <a:tint val="75000"/>
                  </a:prstClr>
                </a:solidFill>
              </a:rPr>
              <a:pPr/>
              <a:t>10/28/14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a:defRPr>
            </a:lvl1pPr>
          </a:lstStyle>
          <a:p>
            <a:fld id="{C4EBB018-625C-E640-A6E1-2E21E1724D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25614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Times New Roman"/>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gi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0055"/>
            <a:ext cx="7772400" cy="3136145"/>
          </a:xfrm>
        </p:spPr>
        <p:txBody>
          <a:bodyPr>
            <a:normAutofit/>
          </a:bodyPr>
          <a:lstStyle/>
          <a:p>
            <a:r>
              <a:rPr lang="en-US" sz="3200" b="1" dirty="0" smtClean="0">
                <a:latin typeface="Times New Roman"/>
                <a:cs typeface="Times New Roman"/>
              </a:rPr>
              <a:t>New Crypto 101</a:t>
            </a:r>
            <a:br>
              <a:rPr lang="en-US" sz="3200" b="1" dirty="0" smtClean="0">
                <a:latin typeface="Times New Roman"/>
                <a:cs typeface="Times New Roman"/>
              </a:rPr>
            </a:br>
            <a:r>
              <a:rPr lang="en-US" sz="3200" b="1" dirty="0" smtClean="0">
                <a:cs typeface="Times New Roman"/>
              </a:rPr>
              <a:t/>
            </a:r>
            <a:br>
              <a:rPr lang="en-US" sz="3200" b="1" dirty="0" smtClean="0">
                <a:cs typeface="Times New Roman"/>
              </a:rPr>
            </a:br>
            <a:r>
              <a:rPr lang="en-US" sz="2400" dirty="0" smtClean="0">
                <a:cs typeface="Times New Roman"/>
              </a:rPr>
              <a:t>Internet2 Technology Exchange</a:t>
            </a:r>
            <a:br>
              <a:rPr lang="en-US" sz="2400" dirty="0" smtClean="0">
                <a:cs typeface="Times New Roman"/>
              </a:rPr>
            </a:br>
            <a:r>
              <a:rPr lang="en-US" sz="2400" dirty="0" smtClean="0">
                <a:cs typeface="Times New Roman"/>
              </a:rPr>
              <a:t>Indianapolis, IN, Oct 30</a:t>
            </a:r>
            <a:r>
              <a:rPr lang="en-US" sz="2400" baseline="30000" dirty="0" smtClean="0">
                <a:cs typeface="Times New Roman"/>
              </a:rPr>
              <a:t>th</a:t>
            </a:r>
            <a:r>
              <a:rPr lang="en-US" sz="2400" dirty="0" smtClean="0">
                <a:cs typeface="Times New Roman"/>
              </a:rPr>
              <a:t>, 2014</a:t>
            </a:r>
            <a:br>
              <a:rPr lang="en-US" sz="2400" dirty="0" smtClean="0">
                <a:cs typeface="Times New Roman"/>
              </a:rPr>
            </a:br>
            <a:r>
              <a:rPr lang="en-US" sz="2400" dirty="0">
                <a:cs typeface="Times New Roman"/>
              </a:rPr>
              <a:t/>
            </a:r>
            <a:br>
              <a:rPr lang="en-US" sz="2400" dirty="0">
                <a:cs typeface="Times New Roman"/>
              </a:rPr>
            </a:br>
            <a:r>
              <a:rPr lang="en-US" sz="2400" dirty="0" smtClean="0">
                <a:cs typeface="Times New Roman"/>
              </a:rPr>
              <a:t>White River Ballroom D, 8:30AM</a:t>
            </a:r>
            <a:endParaRPr lang="en-US" sz="2400" dirty="0">
              <a:cs typeface="Times New Roman"/>
            </a:endParaRPr>
          </a:p>
        </p:txBody>
      </p:sp>
      <p:sp>
        <p:nvSpPr>
          <p:cNvPr id="3" name="Subtitle 2"/>
          <p:cNvSpPr>
            <a:spLocks noGrp="1"/>
          </p:cNvSpPr>
          <p:nvPr>
            <p:ph type="subTitle" idx="1"/>
          </p:nvPr>
        </p:nvSpPr>
        <p:spPr>
          <a:xfrm>
            <a:off x="1371600" y="4451320"/>
            <a:ext cx="6400800" cy="1899230"/>
          </a:xfrm>
        </p:spPr>
        <p:txBody>
          <a:bodyPr>
            <a:normAutofit/>
          </a:bodyPr>
          <a:lstStyle/>
          <a:p>
            <a:r>
              <a:rPr lang="en-US" sz="2400" dirty="0" smtClean="0">
                <a:solidFill>
                  <a:schemeClr val="tx1"/>
                </a:solidFill>
              </a:rPr>
              <a:t>Joe St Sauver, Ph.D. (joe@stsauver.com)</a:t>
            </a:r>
          </a:p>
          <a:p>
            <a:r>
              <a:rPr lang="en-US" sz="2400" dirty="0" smtClean="0">
                <a:solidFill>
                  <a:schemeClr val="tx1"/>
                </a:solidFill>
              </a:rPr>
              <a:t>https://www.stsauver.com/joe/new-crypto-101/</a:t>
            </a:r>
          </a:p>
          <a:p>
            <a:endParaRPr lang="en-US" sz="2400" dirty="0">
              <a:solidFill>
                <a:schemeClr val="tx1"/>
              </a:solidFill>
            </a:endParaRPr>
          </a:p>
          <a:p>
            <a:r>
              <a:rPr lang="en-US" sz="2400" dirty="0" smtClean="0">
                <a:solidFill>
                  <a:schemeClr val="tx1"/>
                </a:solidFill>
              </a:rPr>
              <a:t>Disclaimer: all opinions strictly my own.</a:t>
            </a:r>
            <a:endParaRPr lang="en-US" sz="2400" dirty="0">
              <a:solidFill>
                <a:schemeClr val="tx1"/>
              </a:solidFill>
            </a:endParaRPr>
          </a:p>
        </p:txBody>
      </p:sp>
    </p:spTree>
    <p:extLst>
      <p:ext uri="{BB962C8B-B14F-4D97-AF65-F5344CB8AC3E}">
        <p14:creationId xmlns:p14="http://schemas.microsoft.com/office/powerpoint/2010/main" val="29564969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66"/>
            <a:ext cx="8229600" cy="446477"/>
          </a:xfrm>
        </p:spPr>
        <p:txBody>
          <a:bodyPr>
            <a:normAutofit/>
          </a:bodyPr>
          <a:lstStyle/>
          <a:p>
            <a:r>
              <a:rPr lang="en-US" sz="3200" b="1" dirty="0" smtClean="0">
                <a:cs typeface="Times New Roman"/>
              </a:rPr>
              <a:t>Please Do NOT </a:t>
            </a:r>
            <a:r>
              <a:rPr lang="en-US" sz="3200" b="1" dirty="0" smtClean="0">
                <a:cs typeface="Times New Roman"/>
              </a:rPr>
              <a:t>Use </a:t>
            </a:r>
            <a:r>
              <a:rPr lang="en-US" sz="3200" b="1" dirty="0" smtClean="0">
                <a:cs typeface="Times New Roman"/>
              </a:rPr>
              <a:t>a Self-Signed Cert</a:t>
            </a:r>
            <a:endParaRPr lang="en-US" sz="3200" b="1" dirty="0">
              <a:latin typeface="Times New Roman"/>
              <a:cs typeface="Times New Roman"/>
            </a:endParaRPr>
          </a:p>
        </p:txBody>
      </p:sp>
      <p:sp>
        <p:nvSpPr>
          <p:cNvPr id="3" name="Content Placeholder 2"/>
          <p:cNvSpPr>
            <a:spLocks noGrp="1"/>
          </p:cNvSpPr>
          <p:nvPr>
            <p:ph idx="1"/>
          </p:nvPr>
        </p:nvSpPr>
        <p:spPr>
          <a:xfrm>
            <a:off x="253999" y="680050"/>
            <a:ext cx="8624957" cy="5990212"/>
          </a:xfrm>
        </p:spPr>
        <p:txBody>
          <a:bodyPr>
            <a:normAutofit/>
          </a:bodyPr>
          <a:lstStyle/>
          <a:p>
            <a:r>
              <a:rPr lang="en-US" sz="2400" b="1" dirty="0" smtClean="0"/>
              <a:t>To be trusted by common web browsers, your certificate needs come from a recognized certificate authority (CA). </a:t>
            </a:r>
            <a:endParaRPr lang="en-US" sz="2400" dirty="0" smtClean="0"/>
          </a:p>
          <a:p>
            <a:r>
              <a:rPr lang="en-US" sz="2400" dirty="0" smtClean="0"/>
              <a:t>310 universities (and university systems) currently get their certificates from the InCommon Certificate Service (which resells </a:t>
            </a:r>
            <a:r>
              <a:rPr lang="en-US" sz="2400" dirty="0"/>
              <a:t>Comodo </a:t>
            </a:r>
            <a:r>
              <a:rPr lang="en-US" sz="2400" dirty="0" smtClean="0"/>
              <a:t>certificates), </a:t>
            </a:r>
            <a:r>
              <a:rPr lang="en-US" sz="2400" dirty="0"/>
              <a:t>see http://www.incommon.org/certificates</a:t>
            </a:r>
            <a:r>
              <a:rPr lang="en-US" sz="2400" dirty="0" smtClean="0"/>
              <a:t>/</a:t>
            </a:r>
          </a:p>
          <a:p>
            <a:r>
              <a:rPr lang="en-US" sz="2400" dirty="0" smtClean="0"/>
              <a:t>Others may prefer to just buy certificates "ala carte." For </a:t>
            </a:r>
            <a:br>
              <a:rPr lang="en-US" sz="2400" dirty="0" smtClean="0"/>
            </a:br>
            <a:r>
              <a:rPr lang="en-US" sz="2400" dirty="0" smtClean="0"/>
              <a:t>example, http://www.ssls.com/ currently sells globally-trusted Comodo "PositiveSSL" certificates for just </a:t>
            </a:r>
            <a:r>
              <a:rPr lang="en-US" sz="2400" b="1" dirty="0" smtClean="0"/>
              <a:t>$4.99/year </a:t>
            </a:r>
            <a:r>
              <a:rPr lang="en-US" sz="2400" b="1" dirty="0" smtClean="0"/>
              <a:t/>
            </a:r>
            <a:br>
              <a:rPr lang="en-US" sz="2400" b="1" dirty="0" smtClean="0"/>
            </a:br>
            <a:r>
              <a:rPr lang="en-US" sz="2400" dirty="0" smtClean="0"/>
              <a:t>(</a:t>
            </a:r>
            <a:r>
              <a:rPr lang="en-US" sz="2400" dirty="0" smtClean="0"/>
              <a:t>assuming you buy a five year cert). </a:t>
            </a:r>
            <a:endParaRPr lang="en-US" sz="2400" dirty="0"/>
          </a:p>
          <a:p>
            <a:r>
              <a:rPr lang="en-US" sz="2400" b="1" dirty="0" smtClean="0"/>
              <a:t>The "A+"-rated server review shown on slide 6 is proof that you do NOT need to spend a lot of money when buying a cert..</a:t>
            </a:r>
            <a:r>
              <a:rPr lang="en-US" sz="2400" b="1" dirty="0" smtClean="0"/>
              <a:t>.</a:t>
            </a:r>
            <a:r>
              <a:rPr lang="en-US" sz="2400" b="1" dirty="0"/>
              <a:t> T</a:t>
            </a:r>
            <a:r>
              <a:rPr lang="en-US" sz="2400" b="1" dirty="0" smtClean="0"/>
              <a:t>hat </a:t>
            </a:r>
            <a:r>
              <a:rPr lang="en-US" sz="2400" b="1" dirty="0" smtClean="0"/>
              <a:t>"A+" report was for a server that was using an inexpensive $4.99/year cert.</a:t>
            </a:r>
          </a:p>
          <a:p>
            <a:r>
              <a:rPr lang="en-US" sz="2400" dirty="0" smtClean="0"/>
              <a:t>Cost is no longer a reasonable justification for using a self-signed (and globally </a:t>
            </a:r>
            <a:r>
              <a:rPr lang="en-US" sz="2400" b="1" dirty="0" err="1" smtClean="0"/>
              <a:t>UNtrusted</a:t>
            </a:r>
            <a:r>
              <a:rPr lang="en-US" sz="2400" dirty="0" smtClean="0"/>
              <a:t>) certificate on your server!</a:t>
            </a:r>
          </a:p>
        </p:txBody>
      </p:sp>
      <p:sp>
        <p:nvSpPr>
          <p:cNvPr id="4" name="Slide Number Placeholder 3"/>
          <p:cNvSpPr>
            <a:spLocks noGrp="1"/>
          </p:cNvSpPr>
          <p:nvPr>
            <p:ph type="sldNum" sz="quarter" idx="12"/>
          </p:nvPr>
        </p:nvSpPr>
        <p:spPr/>
        <p:txBody>
          <a:bodyPr/>
          <a:lstStyle/>
          <a:p>
            <a:fld id="{3243A768-3183-BF43-8E88-1711103CE1BD}" type="slidenum">
              <a:rPr lang="en-US" smtClean="0"/>
              <a:t>10</a:t>
            </a:fld>
            <a:endParaRPr lang="en-US"/>
          </a:p>
        </p:txBody>
      </p:sp>
    </p:spTree>
    <p:extLst>
      <p:ext uri="{BB962C8B-B14F-4D97-AF65-F5344CB8AC3E}">
        <p14:creationId xmlns:p14="http://schemas.microsoft.com/office/powerpoint/2010/main" val="41702114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66"/>
            <a:ext cx="8229600" cy="446477"/>
          </a:xfrm>
        </p:spPr>
        <p:txBody>
          <a:bodyPr>
            <a:normAutofit/>
          </a:bodyPr>
          <a:lstStyle/>
          <a:p>
            <a:r>
              <a:rPr lang="en-US" sz="3200" b="1" dirty="0" smtClean="0">
                <a:cs typeface="Times New Roman"/>
              </a:rPr>
              <a:t>So Why Do Some People Pay More for Certs?</a:t>
            </a:r>
            <a:endParaRPr lang="en-US" sz="3200" b="1" dirty="0">
              <a:latin typeface="Times New Roman"/>
              <a:cs typeface="Times New Roman"/>
            </a:endParaRPr>
          </a:p>
        </p:txBody>
      </p:sp>
      <p:sp>
        <p:nvSpPr>
          <p:cNvPr id="3" name="Content Placeholder 2"/>
          <p:cNvSpPr>
            <a:spLocks noGrp="1"/>
          </p:cNvSpPr>
          <p:nvPr>
            <p:ph idx="1"/>
          </p:nvPr>
        </p:nvSpPr>
        <p:spPr>
          <a:xfrm>
            <a:off x="253999" y="783432"/>
            <a:ext cx="8624957" cy="5886830"/>
          </a:xfrm>
        </p:spPr>
        <p:txBody>
          <a:bodyPr>
            <a:normAutofit/>
          </a:bodyPr>
          <a:lstStyle/>
          <a:p>
            <a:r>
              <a:rPr lang="en-US" sz="2400" dirty="0" smtClean="0"/>
              <a:t>If a $4.99/year cert will do the job, why do some people pay a </a:t>
            </a:r>
            <a:r>
              <a:rPr lang="en-US" sz="2400" i="1" dirty="0" smtClean="0"/>
              <a:t>whole lot more</a:t>
            </a:r>
            <a:r>
              <a:rPr lang="en-US" sz="2400" dirty="0" smtClean="0"/>
              <a:t> for the same sort of certificate? </a:t>
            </a:r>
          </a:p>
          <a:p>
            <a:endParaRPr lang="en-US" sz="2400" dirty="0"/>
          </a:p>
          <a:p>
            <a:r>
              <a:rPr lang="en-US" sz="2400" dirty="0" smtClean="0"/>
              <a:t>Well, in some cases, purchasers seem to believe that a more expensive certificate is somehow "better" than a less expensive certificate (just like more expensive vodka is somehow "better" than less expensive vodka :-; )</a:t>
            </a:r>
          </a:p>
          <a:p>
            <a:endParaRPr lang="en-US" sz="2400" dirty="0"/>
          </a:p>
          <a:p>
            <a:r>
              <a:rPr lang="en-US" sz="2400" dirty="0" smtClean="0"/>
              <a:t>In reality, as long as your certificate chains to a root certificate trusted by your users' browsers, you're going to be okay.</a:t>
            </a:r>
          </a:p>
          <a:p>
            <a:endParaRPr lang="en-US" sz="2400" dirty="0"/>
          </a:p>
          <a:p>
            <a:r>
              <a:rPr lang="en-US" sz="2400" dirty="0" smtClean="0"/>
              <a:t>There </a:t>
            </a:r>
            <a:r>
              <a:rPr lang="en-US" sz="2400" i="1" u="sng" dirty="0" smtClean="0"/>
              <a:t>are</a:t>
            </a:r>
            <a:r>
              <a:rPr lang="en-US" sz="2400" dirty="0" smtClean="0"/>
              <a:t> some different types of certs, however, so just to eliminate any confusion, let's talk about those differences briefly. </a:t>
            </a:r>
          </a:p>
          <a:p>
            <a:endParaRPr lang="en-US" sz="2400" dirty="0"/>
          </a:p>
          <a:p>
            <a:endParaRPr lang="en-US" sz="2400" dirty="0" smtClean="0"/>
          </a:p>
        </p:txBody>
      </p:sp>
      <p:sp>
        <p:nvSpPr>
          <p:cNvPr id="4" name="Slide Number Placeholder 3"/>
          <p:cNvSpPr>
            <a:spLocks noGrp="1"/>
          </p:cNvSpPr>
          <p:nvPr>
            <p:ph type="sldNum" sz="quarter" idx="12"/>
          </p:nvPr>
        </p:nvSpPr>
        <p:spPr/>
        <p:txBody>
          <a:bodyPr/>
          <a:lstStyle/>
          <a:p>
            <a:fld id="{3243A768-3183-BF43-8E88-1711103CE1BD}" type="slidenum">
              <a:rPr lang="en-US" smtClean="0"/>
              <a:t>11</a:t>
            </a:fld>
            <a:endParaRPr lang="en-US"/>
          </a:p>
        </p:txBody>
      </p:sp>
    </p:spTree>
    <p:extLst>
      <p:ext uri="{BB962C8B-B14F-4D97-AF65-F5344CB8AC3E}">
        <p14:creationId xmlns:p14="http://schemas.microsoft.com/office/powerpoint/2010/main" val="23373846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03" y="143566"/>
            <a:ext cx="8890243" cy="536484"/>
          </a:xfrm>
        </p:spPr>
        <p:txBody>
          <a:bodyPr>
            <a:normAutofit/>
          </a:bodyPr>
          <a:lstStyle/>
          <a:p>
            <a:r>
              <a:rPr lang="en-US" sz="3200" b="1" dirty="0" smtClean="0">
                <a:cs typeface="Times New Roman"/>
              </a:rPr>
              <a:t>Domain Validated Certs</a:t>
            </a:r>
            <a:endParaRPr lang="en-US" sz="3200" b="1" dirty="0">
              <a:latin typeface="Times New Roman"/>
              <a:cs typeface="Times New Roman"/>
            </a:endParaRPr>
          </a:p>
        </p:txBody>
      </p:sp>
      <p:sp>
        <p:nvSpPr>
          <p:cNvPr id="3" name="Content Placeholder 2"/>
          <p:cNvSpPr>
            <a:spLocks noGrp="1"/>
          </p:cNvSpPr>
          <p:nvPr>
            <p:ph idx="1"/>
          </p:nvPr>
        </p:nvSpPr>
        <p:spPr>
          <a:xfrm>
            <a:off x="253999" y="830062"/>
            <a:ext cx="8624957" cy="5840200"/>
          </a:xfrm>
        </p:spPr>
        <p:txBody>
          <a:bodyPr>
            <a:normAutofit/>
          </a:bodyPr>
          <a:lstStyle/>
          <a:p>
            <a:r>
              <a:rPr lang="en-US" sz="2400" i="1" dirty="0" smtClean="0"/>
              <a:t>Domain validation (DV) is based around the process of </a:t>
            </a:r>
            <a:r>
              <a:rPr lang="en-US" sz="2400" i="1" dirty="0" smtClean="0"/>
              <a:t>an applicant </a:t>
            </a:r>
            <a:r>
              <a:rPr lang="en-US" sz="2400" i="1" dirty="0" smtClean="0"/>
              <a:t>demonstrating </a:t>
            </a:r>
            <a:r>
              <a:rPr lang="en-US" sz="2400" b="1" i="1" u="sng" dirty="0" smtClean="0"/>
              <a:t>technical</a:t>
            </a:r>
            <a:r>
              <a:rPr lang="en-US" sz="2400" i="1" dirty="0" smtClean="0"/>
              <a:t> control over a domain. </a:t>
            </a:r>
          </a:p>
          <a:p>
            <a:r>
              <a:rPr lang="en-US" sz="2400" dirty="0" smtClean="0"/>
              <a:t>For example, to do DV, you might need to </a:t>
            </a:r>
            <a:r>
              <a:rPr lang="en-US" sz="2400" i="1" dirty="0" smtClean="0"/>
              <a:t>reply to email sent to an administrative contact address</a:t>
            </a:r>
            <a:r>
              <a:rPr lang="en-US" sz="2400" dirty="0" smtClean="0"/>
              <a:t>, or demonstrate the ability to create a </a:t>
            </a:r>
            <a:r>
              <a:rPr lang="en-US" sz="2400" i="1" dirty="0" smtClean="0"/>
              <a:t>specified web page</a:t>
            </a:r>
            <a:r>
              <a:rPr lang="en-US" sz="2400" dirty="0" smtClean="0"/>
              <a:t>, or show the ability to create a </a:t>
            </a:r>
            <a:r>
              <a:rPr lang="en-US" sz="2400" i="1" dirty="0" smtClean="0"/>
              <a:t>specified DNS entry </a:t>
            </a:r>
            <a:r>
              <a:rPr lang="en-US" sz="2400" dirty="0" smtClean="0"/>
              <a:t>– if you can one of those things, CAs believe you've shown "technical control" over that domain, and thus should be allowed to get a cert for that domain. For most certs, that's </a:t>
            </a:r>
            <a:r>
              <a:rPr lang="en-US" sz="2400" b="1" dirty="0" smtClean="0"/>
              <a:t>all</a:t>
            </a:r>
            <a:r>
              <a:rPr lang="en-US" sz="2400" dirty="0" smtClean="0"/>
              <a:t> that's done. There's no attempt made to verify the identity of the company that owns the domain. (That's why certs that only do DV </a:t>
            </a:r>
            <a:r>
              <a:rPr lang="en-US" sz="2400" dirty="0" smtClean="0"/>
              <a:t>don't </a:t>
            </a:r>
            <a:r>
              <a:rPr lang="en-US" sz="2400" dirty="0" smtClean="0"/>
              <a:t>show </a:t>
            </a:r>
            <a:r>
              <a:rPr lang="en-US" sz="2400" dirty="0" smtClean="0"/>
              <a:t>an</a:t>
            </a:r>
            <a:r>
              <a:rPr lang="en-US" sz="2400" dirty="0" smtClean="0"/>
              <a:t> org's </a:t>
            </a:r>
            <a:r>
              <a:rPr lang="en-US" sz="2400" dirty="0" smtClean="0"/>
              <a:t>"real name" in </a:t>
            </a:r>
            <a:r>
              <a:rPr lang="en-US" sz="2400" dirty="0" smtClean="0"/>
              <a:t>the </a:t>
            </a:r>
            <a:r>
              <a:rPr lang="en-US" sz="2400" dirty="0" smtClean="0"/>
              <a:t>browser)</a:t>
            </a:r>
            <a:endParaRPr lang="en-US" sz="2400" dirty="0"/>
          </a:p>
          <a:p>
            <a:r>
              <a:rPr lang="en-US" sz="2400" dirty="0" smtClean="0"/>
              <a:t>DV, while not perfect, is still important -- it ensures that an applicant that doesn't technically control a particular domain can't get a cert that they shouldn't be getting (</a:t>
            </a:r>
            <a:r>
              <a:rPr lang="en-US" sz="2400" dirty="0"/>
              <a:t>R</a:t>
            </a:r>
            <a:r>
              <a:rPr lang="en-US" sz="2400" dirty="0" smtClean="0"/>
              <a:t>andom people shouldn't be able to get a cert for </a:t>
            </a:r>
            <a:r>
              <a:rPr lang="en-US" sz="2400" dirty="0" err="1" smtClean="0"/>
              <a:t>google.com</a:t>
            </a:r>
            <a:r>
              <a:rPr lang="en-US" sz="2400" dirty="0" smtClean="0"/>
              <a:t>, </a:t>
            </a:r>
            <a:r>
              <a:rPr lang="en-US" sz="2400" dirty="0" err="1" smtClean="0"/>
              <a:t>whitehouse.gov</a:t>
            </a:r>
            <a:r>
              <a:rPr lang="en-US" sz="2400" dirty="0" smtClean="0"/>
              <a:t>, etc.!)</a:t>
            </a:r>
            <a:endParaRPr lang="en-US" sz="2400" dirty="0"/>
          </a:p>
        </p:txBody>
      </p:sp>
      <p:sp>
        <p:nvSpPr>
          <p:cNvPr id="4" name="Slide Number Placeholder 3"/>
          <p:cNvSpPr>
            <a:spLocks noGrp="1"/>
          </p:cNvSpPr>
          <p:nvPr>
            <p:ph type="sldNum" sz="quarter" idx="12"/>
          </p:nvPr>
        </p:nvSpPr>
        <p:spPr/>
        <p:txBody>
          <a:bodyPr/>
          <a:lstStyle/>
          <a:p>
            <a:fld id="{3243A768-3183-BF43-8E88-1711103CE1BD}" type="slidenum">
              <a:rPr lang="en-US" smtClean="0"/>
              <a:t>12</a:t>
            </a:fld>
            <a:endParaRPr lang="en-US"/>
          </a:p>
        </p:txBody>
      </p:sp>
    </p:spTree>
    <p:extLst>
      <p:ext uri="{BB962C8B-B14F-4D97-AF65-F5344CB8AC3E}">
        <p14:creationId xmlns:p14="http://schemas.microsoft.com/office/powerpoint/2010/main" val="10612992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03" y="143566"/>
            <a:ext cx="8890243" cy="536484"/>
          </a:xfrm>
        </p:spPr>
        <p:txBody>
          <a:bodyPr>
            <a:normAutofit/>
          </a:bodyPr>
          <a:lstStyle/>
          <a:p>
            <a:r>
              <a:rPr lang="en-US" sz="3200" b="1" dirty="0" smtClean="0">
                <a:cs typeface="Times New Roman"/>
              </a:rPr>
              <a:t>Organizational Validation</a:t>
            </a:r>
            <a:endParaRPr lang="en-US" sz="3200" b="1" dirty="0">
              <a:latin typeface="Times New Roman"/>
              <a:cs typeface="Times New Roman"/>
            </a:endParaRPr>
          </a:p>
        </p:txBody>
      </p:sp>
      <p:sp>
        <p:nvSpPr>
          <p:cNvPr id="3" name="Content Placeholder 2"/>
          <p:cNvSpPr>
            <a:spLocks noGrp="1"/>
          </p:cNvSpPr>
          <p:nvPr>
            <p:ph idx="1"/>
          </p:nvPr>
        </p:nvSpPr>
        <p:spPr>
          <a:xfrm>
            <a:off x="253999" y="830062"/>
            <a:ext cx="8624957" cy="5840200"/>
          </a:xfrm>
        </p:spPr>
        <p:txBody>
          <a:bodyPr>
            <a:normAutofit/>
          </a:bodyPr>
          <a:lstStyle/>
          <a:p>
            <a:r>
              <a:rPr lang="en-US" sz="2400" dirty="0" smtClean="0"/>
              <a:t>All InCommon Certificate Program </a:t>
            </a:r>
            <a:r>
              <a:rPr lang="en-US" sz="2400" dirty="0" smtClean="0"/>
              <a:t>certs </a:t>
            </a:r>
            <a:r>
              <a:rPr lang="en-US" sz="2400" dirty="0" smtClean="0"/>
              <a:t>are protected with domain validation, but that's only PART of a more complex process of doing </a:t>
            </a:r>
            <a:r>
              <a:rPr lang="en-US" sz="2400" i="1" dirty="0" smtClean="0"/>
              <a:t>organizational validation. </a:t>
            </a:r>
          </a:p>
          <a:p>
            <a:endParaRPr lang="en-US" sz="2400" i="1" dirty="0"/>
          </a:p>
          <a:p>
            <a:r>
              <a:rPr lang="en-US" sz="2400" dirty="0" smtClean="0"/>
              <a:t>Organizational validation requires </a:t>
            </a:r>
            <a:r>
              <a:rPr lang="en-US" sz="2400" i="1" dirty="0" smtClean="0"/>
              <a:t>additional steps</a:t>
            </a:r>
            <a:r>
              <a:rPr lang="en-US" sz="2400" dirty="0" smtClean="0"/>
              <a:t>, including verification of the domain's whois registrant information, and confirmation that a requester is authorized to request certs for </a:t>
            </a:r>
            <a:r>
              <a:rPr lang="en-US" sz="2400" dirty="0" smtClean="0"/>
              <a:t/>
            </a:r>
            <a:br>
              <a:rPr lang="en-US" sz="2400" dirty="0" smtClean="0"/>
            </a:br>
            <a:r>
              <a:rPr lang="en-US" sz="2400" dirty="0" smtClean="0"/>
              <a:t>his </a:t>
            </a:r>
            <a:r>
              <a:rPr lang="en-US" sz="2400" dirty="0" smtClean="0"/>
              <a:t>or her organization.</a:t>
            </a:r>
          </a:p>
          <a:p>
            <a:endParaRPr lang="en-US" sz="2400" dirty="0"/>
          </a:p>
          <a:p>
            <a:r>
              <a:rPr lang="en-US" sz="2400" dirty="0" smtClean="0"/>
              <a:t>This additional processing typically requires </a:t>
            </a:r>
            <a:r>
              <a:rPr lang="en-US" sz="2400" b="1" dirty="0" smtClean="0"/>
              <a:t>manual intervention and review</a:t>
            </a:r>
            <a:r>
              <a:rPr lang="en-US" sz="2400" dirty="0" smtClean="0"/>
              <a:t>, and that's why you will be made to </a:t>
            </a:r>
            <a:br>
              <a:rPr lang="en-US" sz="2400" dirty="0" smtClean="0"/>
            </a:br>
            <a:r>
              <a:rPr lang="en-US" sz="2400" dirty="0" smtClean="0"/>
              <a:t>(at least temporarily) remove any privacy or proxy registration protections you may have in place while organizational </a:t>
            </a:r>
            <a:br>
              <a:rPr lang="en-US" sz="2400" dirty="0" smtClean="0"/>
            </a:br>
            <a:r>
              <a:rPr lang="en-US" sz="2400" dirty="0" smtClean="0"/>
              <a:t>ownership of the domain is confirmed.</a:t>
            </a:r>
          </a:p>
        </p:txBody>
      </p:sp>
      <p:sp>
        <p:nvSpPr>
          <p:cNvPr id="4" name="Slide Number Placeholder 3"/>
          <p:cNvSpPr>
            <a:spLocks noGrp="1"/>
          </p:cNvSpPr>
          <p:nvPr>
            <p:ph type="sldNum" sz="quarter" idx="12"/>
          </p:nvPr>
        </p:nvSpPr>
        <p:spPr/>
        <p:txBody>
          <a:bodyPr/>
          <a:lstStyle/>
          <a:p>
            <a:fld id="{3243A768-3183-BF43-8E88-1711103CE1BD}" type="slidenum">
              <a:rPr lang="en-US" smtClean="0"/>
              <a:t>13</a:t>
            </a:fld>
            <a:endParaRPr lang="en-US"/>
          </a:p>
        </p:txBody>
      </p:sp>
    </p:spTree>
    <p:extLst>
      <p:ext uri="{BB962C8B-B14F-4D97-AF65-F5344CB8AC3E}">
        <p14:creationId xmlns:p14="http://schemas.microsoft.com/office/powerpoint/2010/main" val="117464699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66"/>
            <a:ext cx="8229600" cy="536484"/>
          </a:xfrm>
        </p:spPr>
        <p:txBody>
          <a:bodyPr>
            <a:normAutofit/>
          </a:bodyPr>
          <a:lstStyle/>
          <a:p>
            <a:r>
              <a:rPr lang="en-US" sz="3200" b="1" dirty="0" smtClean="0">
                <a:cs typeface="Times New Roman"/>
              </a:rPr>
              <a:t>Extended Validation Certs</a:t>
            </a:r>
            <a:endParaRPr lang="en-US" sz="3200" b="1" dirty="0">
              <a:latin typeface="Times New Roman"/>
              <a:cs typeface="Times New Roman"/>
            </a:endParaRPr>
          </a:p>
        </p:txBody>
      </p:sp>
      <p:sp>
        <p:nvSpPr>
          <p:cNvPr id="3" name="Content Placeholder 2"/>
          <p:cNvSpPr>
            <a:spLocks noGrp="1"/>
          </p:cNvSpPr>
          <p:nvPr>
            <p:ph idx="1"/>
          </p:nvPr>
        </p:nvSpPr>
        <p:spPr>
          <a:xfrm>
            <a:off x="253999" y="830062"/>
            <a:ext cx="8624957" cy="5840200"/>
          </a:xfrm>
        </p:spPr>
        <p:txBody>
          <a:bodyPr>
            <a:normAutofit/>
          </a:bodyPr>
          <a:lstStyle/>
          <a:p>
            <a:r>
              <a:rPr lang="en-US" sz="2400" dirty="0" smtClean="0"/>
              <a:t>Going beyond organizational validation certs, there's an even cooler option: "extended validation" ("green bar") certificates.</a:t>
            </a:r>
            <a:endParaRPr lang="en-US" sz="2400" dirty="0"/>
          </a:p>
          <a:p>
            <a:r>
              <a:rPr lang="en-US" sz="2400" dirty="0" smtClean="0"/>
              <a:t>Extended validation certificates are </a:t>
            </a:r>
            <a:r>
              <a:rPr lang="en-US" sz="2400" b="1" dirty="0" smtClean="0"/>
              <a:t>normally quite expensive</a:t>
            </a:r>
            <a:r>
              <a:rPr lang="en-US" sz="2400" dirty="0" smtClean="0"/>
              <a:t> (some certificate authorities charge as much as ~$1,499 for just one of them), but they're bundled at no additional charge for InCommon Certificate Service subscribers – all you "pay" is </a:t>
            </a:r>
            <a:br>
              <a:rPr lang="en-US" sz="2400" dirty="0" smtClean="0"/>
            </a:br>
            <a:r>
              <a:rPr lang="en-US" sz="2400" dirty="0" smtClean="0"/>
              <a:t>the </a:t>
            </a:r>
            <a:r>
              <a:rPr lang="en-US" sz="2400" dirty="0" smtClean="0"/>
              <a:t>time </a:t>
            </a:r>
            <a:r>
              <a:rPr lang="en-US" sz="2400" dirty="0" smtClean="0"/>
              <a:t>associated with completing the required extended validation paperwork.</a:t>
            </a:r>
          </a:p>
          <a:p>
            <a:r>
              <a:rPr lang="en-US" sz="2400" dirty="0" smtClean="0"/>
              <a:t>Extended validation certs aren't </a:t>
            </a:r>
            <a:r>
              <a:rPr lang="en-US" sz="2400" b="1" i="1" dirty="0" smtClean="0"/>
              <a:t>cryptographically</a:t>
            </a:r>
            <a:r>
              <a:rPr lang="en-US" sz="2400" dirty="0" smtClean="0"/>
              <a:t> "stronger" than a regular domain validated cert, but because they involve much tighter identity proofing, they're rarely seen associated with abuse. Knowledgeable users may thus be more inclined to trust your site if it has gone through the trouble to get an EV ("green bar") cert.</a:t>
            </a:r>
          </a:p>
          <a:p>
            <a:r>
              <a:rPr lang="en-US" sz="2400" dirty="0" smtClean="0"/>
              <a:t>Downsides to EV certs (besides the paperwork)? EV certs have a max lifetime of two years, and you can't get wildcard EV certs. </a:t>
            </a:r>
          </a:p>
        </p:txBody>
      </p:sp>
      <p:sp>
        <p:nvSpPr>
          <p:cNvPr id="4" name="Slide Number Placeholder 3"/>
          <p:cNvSpPr>
            <a:spLocks noGrp="1"/>
          </p:cNvSpPr>
          <p:nvPr>
            <p:ph type="sldNum" sz="quarter" idx="12"/>
          </p:nvPr>
        </p:nvSpPr>
        <p:spPr/>
        <p:txBody>
          <a:bodyPr/>
          <a:lstStyle/>
          <a:p>
            <a:fld id="{3243A768-3183-BF43-8E88-1711103CE1BD}" type="slidenum">
              <a:rPr lang="en-US" smtClean="0"/>
              <a:t>14</a:t>
            </a:fld>
            <a:endParaRPr lang="en-US"/>
          </a:p>
        </p:txBody>
      </p:sp>
    </p:spTree>
    <p:extLst>
      <p:ext uri="{BB962C8B-B14F-4D97-AF65-F5344CB8AC3E}">
        <p14:creationId xmlns:p14="http://schemas.microsoft.com/office/powerpoint/2010/main" val="20315055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566"/>
            <a:ext cx="9144000" cy="536484"/>
          </a:xfrm>
        </p:spPr>
        <p:txBody>
          <a:bodyPr>
            <a:normAutofit/>
          </a:bodyPr>
          <a:lstStyle/>
          <a:p>
            <a:r>
              <a:rPr lang="en-US" sz="3200" b="1" dirty="0" smtClean="0">
                <a:solidFill>
                  <a:schemeClr val="accent1"/>
                </a:solidFill>
                <a:cs typeface="Times New Roman"/>
              </a:rPr>
              <a:t>[Speaking of Wildcard Certs: Please Avoid Them!]</a:t>
            </a:r>
            <a:endParaRPr lang="en-US" sz="3200" b="1" dirty="0">
              <a:solidFill>
                <a:schemeClr val="accent1"/>
              </a:solidFill>
              <a:cs typeface="Times New Roman"/>
            </a:endParaRPr>
          </a:p>
        </p:txBody>
      </p:sp>
      <p:sp>
        <p:nvSpPr>
          <p:cNvPr id="3" name="Content Placeholder 2"/>
          <p:cNvSpPr>
            <a:spLocks noGrp="1"/>
          </p:cNvSpPr>
          <p:nvPr>
            <p:ph idx="1"/>
          </p:nvPr>
        </p:nvSpPr>
        <p:spPr>
          <a:xfrm>
            <a:off x="253999" y="830062"/>
            <a:ext cx="8624957" cy="5840200"/>
          </a:xfrm>
        </p:spPr>
        <p:txBody>
          <a:bodyPr>
            <a:normAutofit/>
          </a:bodyPr>
          <a:lstStyle/>
          <a:p>
            <a:r>
              <a:rPr lang="en-US" sz="2400" dirty="0" smtClean="0"/>
              <a:t>If you hate screwing around ordering certs, the thought of getting one "wildcard" cert that you could then use for ALL your domain's systems (e.g., *.</a:t>
            </a:r>
            <a:r>
              <a:rPr lang="en-US" sz="2400" dirty="0" err="1" smtClean="0"/>
              <a:t>example.edu</a:t>
            </a:r>
            <a:r>
              <a:rPr lang="en-US" sz="2400" dirty="0" smtClean="0"/>
              <a:t>) might be superficially </a:t>
            </a:r>
            <a:r>
              <a:rPr lang="en-US" sz="2400" dirty="0" smtClean="0"/>
              <a:t>attractive (and relatively cheap). </a:t>
            </a:r>
            <a:r>
              <a:rPr lang="en-US" sz="2400" dirty="0" smtClean="0"/>
              <a:t>Resist the temptation!</a:t>
            </a:r>
          </a:p>
          <a:p>
            <a:r>
              <a:rPr lang="en-US" sz="2400" dirty="0" smtClean="0"/>
              <a:t>Wildcard certs have a tendency to be used on both high security systems (like your school's ERP system) as well as less critical systems (like the local student bridge club's web server), ugh.</a:t>
            </a:r>
          </a:p>
          <a:p>
            <a:r>
              <a:rPr lang="en-US" sz="2400" dirty="0" smtClean="0"/>
              <a:t>If you have a wildcard cert installed on hundreds of campus servers and any ONE of those systems </a:t>
            </a:r>
            <a:r>
              <a:rPr lang="en-US" sz="2400" dirty="0" smtClean="0"/>
              <a:t>gets </a:t>
            </a:r>
            <a:r>
              <a:rPr lang="en-US" sz="2400" dirty="0" smtClean="0"/>
              <a:t>breached, you're looking at a fire drill: you'll need to generate a new public/private key pair and then get your new certificate installed on ALL of those hundreds of systems, rather than just fixing one system.</a:t>
            </a:r>
          </a:p>
          <a:p>
            <a:r>
              <a:rPr lang="en-US" sz="2400" dirty="0" smtClean="0"/>
              <a:t>If you just need a single cert to work for a defined set of hosts, a multi domain cert (for up to 100 names) is a better alternative.</a:t>
            </a:r>
          </a:p>
        </p:txBody>
      </p:sp>
      <p:sp>
        <p:nvSpPr>
          <p:cNvPr id="4" name="Slide Number Placeholder 3"/>
          <p:cNvSpPr>
            <a:spLocks noGrp="1"/>
          </p:cNvSpPr>
          <p:nvPr>
            <p:ph type="sldNum" sz="quarter" idx="12"/>
          </p:nvPr>
        </p:nvSpPr>
        <p:spPr/>
        <p:txBody>
          <a:bodyPr/>
          <a:lstStyle/>
          <a:p>
            <a:fld id="{3243A768-3183-BF43-8E88-1711103CE1BD}" type="slidenum">
              <a:rPr lang="en-US" smtClean="0"/>
              <a:t>15</a:t>
            </a:fld>
            <a:endParaRPr lang="en-US"/>
          </a:p>
        </p:txBody>
      </p:sp>
    </p:spTree>
    <p:extLst>
      <p:ext uri="{BB962C8B-B14F-4D97-AF65-F5344CB8AC3E}">
        <p14:creationId xmlns:p14="http://schemas.microsoft.com/office/powerpoint/2010/main" val="38168692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70340"/>
            <a:ext cx="7772400" cy="1470025"/>
          </a:xfrm>
        </p:spPr>
        <p:txBody>
          <a:bodyPr>
            <a:normAutofit/>
          </a:bodyPr>
          <a:lstStyle/>
          <a:p>
            <a:r>
              <a:rPr lang="en-US" sz="3200" b="1" dirty="0">
                <a:cs typeface="Times New Roman"/>
              </a:rPr>
              <a:t>Part </a:t>
            </a:r>
            <a:r>
              <a:rPr lang="en-US" sz="3200" b="1" dirty="0" smtClean="0">
                <a:cs typeface="Times New Roman"/>
              </a:rPr>
              <a:t>2. "Advanced" Cert Topics</a:t>
            </a:r>
            <a:endParaRPr lang="en-US" sz="3200" dirty="0"/>
          </a:p>
        </p:txBody>
      </p:sp>
    </p:spTree>
    <p:extLst>
      <p:ext uri="{BB962C8B-B14F-4D97-AF65-F5344CB8AC3E}">
        <p14:creationId xmlns:p14="http://schemas.microsoft.com/office/powerpoint/2010/main" val="16390350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65"/>
            <a:ext cx="8229600" cy="784087"/>
          </a:xfrm>
        </p:spPr>
        <p:txBody>
          <a:bodyPr>
            <a:normAutofit/>
          </a:bodyPr>
          <a:lstStyle/>
          <a:p>
            <a:r>
              <a:rPr lang="en-US" sz="3200" b="1" dirty="0" smtClean="0">
                <a:latin typeface="Times New Roman"/>
                <a:cs typeface="Times New Roman"/>
              </a:rPr>
              <a:t>(a) Support for Raw IPv6 Addresses in Certs?</a:t>
            </a:r>
            <a:endParaRPr lang="en-US" sz="3200" b="1" dirty="0">
              <a:latin typeface="Times New Roman"/>
              <a:cs typeface="Times New Roman"/>
            </a:endParaRPr>
          </a:p>
        </p:txBody>
      </p:sp>
      <p:sp>
        <p:nvSpPr>
          <p:cNvPr id="3" name="Content Placeholder 2"/>
          <p:cNvSpPr>
            <a:spLocks noGrp="1"/>
          </p:cNvSpPr>
          <p:nvPr>
            <p:ph idx="1"/>
          </p:nvPr>
        </p:nvSpPr>
        <p:spPr>
          <a:xfrm>
            <a:off x="253999" y="1016000"/>
            <a:ext cx="8624957" cy="5654261"/>
          </a:xfrm>
        </p:spPr>
        <p:txBody>
          <a:bodyPr>
            <a:normAutofit/>
          </a:bodyPr>
          <a:lstStyle/>
          <a:p>
            <a:r>
              <a:rPr lang="en-US" sz="2400" dirty="0" smtClean="0"/>
              <a:t>It is currently possible to get SSL/TLS certificates for raw IPv4 addresses from most Certificate Authorities. However:</a:t>
            </a:r>
            <a:br>
              <a:rPr lang="en-US" sz="2400" dirty="0" smtClean="0"/>
            </a:br>
            <a:r>
              <a:rPr lang="en-US" sz="2400" dirty="0" smtClean="0"/>
              <a:t/>
            </a:r>
            <a:br>
              <a:rPr lang="en-US" sz="2400" dirty="0" smtClean="0"/>
            </a:br>
            <a:r>
              <a:rPr lang="en-US" sz="2400" dirty="0" smtClean="0"/>
              <a:t>-- You often cannot request certs for </a:t>
            </a:r>
            <a:r>
              <a:rPr lang="en-US" sz="2400" b="1" dirty="0" smtClean="0"/>
              <a:t>BLOCKS</a:t>
            </a:r>
            <a:r>
              <a:rPr lang="en-US" sz="2400" dirty="0" smtClean="0"/>
              <a:t> of IP addresses</a:t>
            </a:r>
            <a:r>
              <a:rPr lang="en-US" sz="2400" dirty="0"/>
              <a:t/>
            </a:r>
            <a:br>
              <a:rPr lang="en-US" sz="2400" dirty="0"/>
            </a:br>
            <a:r>
              <a:rPr lang="en-US" sz="2400" dirty="0" smtClean="0"/>
              <a:t>    (e.g., you can't specify an arbitrary CIDR block, or even just</a:t>
            </a:r>
            <a:r>
              <a:rPr lang="en-US" sz="2400" dirty="0"/>
              <a:t/>
            </a:r>
            <a:br>
              <a:rPr lang="en-US" sz="2400" dirty="0"/>
            </a:br>
            <a:r>
              <a:rPr lang="en-US" sz="2400" dirty="0" smtClean="0"/>
              <a:t>    a starting and ending IP address). This should be fixed.</a:t>
            </a:r>
            <a:br>
              <a:rPr lang="en-US" sz="2400" dirty="0" smtClean="0"/>
            </a:br>
            <a:r>
              <a:rPr lang="en-US" sz="2400" dirty="0" smtClean="0"/>
              <a:t/>
            </a:r>
            <a:br>
              <a:rPr lang="en-US" sz="2400" dirty="0" smtClean="0"/>
            </a:br>
            <a:r>
              <a:rPr lang="en-US" sz="2400" dirty="0" smtClean="0"/>
              <a:t>-- You also CAN'T currently get SSL/TLS certificates for raw </a:t>
            </a:r>
            <a:br>
              <a:rPr lang="en-US" sz="2400" dirty="0" smtClean="0"/>
            </a:br>
            <a:r>
              <a:rPr lang="en-US" sz="2400" dirty="0" smtClean="0"/>
              <a:t>    </a:t>
            </a:r>
            <a:r>
              <a:rPr lang="en-US" sz="2400" b="1" dirty="0" smtClean="0"/>
              <a:t>IPv6 addresses </a:t>
            </a:r>
            <a:r>
              <a:rPr lang="en-US" sz="2400" dirty="0" smtClean="0"/>
              <a:t>(</a:t>
            </a:r>
            <a:r>
              <a:rPr lang="en-US" sz="2400" dirty="0" smtClean="0"/>
              <a:t>even for single IPv6 addresses).</a:t>
            </a:r>
            <a:r>
              <a:rPr lang="en-US" sz="2400" dirty="0"/>
              <a:t/>
            </a:r>
            <a:br>
              <a:rPr lang="en-US" sz="2400" dirty="0"/>
            </a:br>
            <a:r>
              <a:rPr lang="en-US" sz="2400" dirty="0"/>
              <a:t> </a:t>
            </a:r>
            <a:r>
              <a:rPr lang="en-US" sz="2400" dirty="0" smtClean="0"/>
              <a:t>   Given that we're rapidly exhausting IPv4 address space</a:t>
            </a:r>
            <a:r>
              <a:rPr lang="en-US" sz="2400" dirty="0" smtClean="0"/>
              <a:t>,</a:t>
            </a:r>
            <a:br>
              <a:rPr lang="en-US" sz="2400" dirty="0" smtClean="0"/>
            </a:br>
            <a:r>
              <a:rPr lang="en-US" sz="2400" dirty="0" smtClean="0"/>
              <a:t>    shouldn't </a:t>
            </a:r>
            <a:r>
              <a:rPr lang="en-US" sz="2400" dirty="0" smtClean="0"/>
              <a:t>we be working on this?</a:t>
            </a:r>
            <a:br>
              <a:rPr lang="en-US" sz="2400" dirty="0" smtClean="0"/>
            </a:br>
            <a:r>
              <a:rPr lang="en-US" sz="2400" dirty="0" smtClean="0"/>
              <a:t/>
            </a:r>
            <a:br>
              <a:rPr lang="en-US" sz="2400" dirty="0" smtClean="0"/>
            </a:br>
            <a:r>
              <a:rPr lang="en-US" sz="2400" dirty="0"/>
              <a:t> </a:t>
            </a:r>
            <a:r>
              <a:rPr lang="en-US" sz="2400" dirty="0" smtClean="0"/>
              <a:t>   And ESPECIALLY in IPv6 land, I </a:t>
            </a:r>
            <a:r>
              <a:rPr lang="en-US" sz="2400" dirty="0" smtClean="0"/>
              <a:t>REALLY </a:t>
            </a:r>
            <a:r>
              <a:rPr lang="en-US" sz="2400" dirty="0" smtClean="0"/>
              <a:t>want to be able to</a:t>
            </a:r>
            <a:br>
              <a:rPr lang="en-US" sz="2400" dirty="0" smtClean="0"/>
            </a:br>
            <a:r>
              <a:rPr lang="en-US" sz="2400" dirty="0" smtClean="0"/>
              <a:t>    specify network blocks (e.g., IPv6 /64's) rather than just one </a:t>
            </a:r>
            <a:br>
              <a:rPr lang="en-US" sz="2400" dirty="0" smtClean="0"/>
            </a:br>
            <a:r>
              <a:rPr lang="en-US" sz="2400" dirty="0" smtClean="0"/>
              <a:t>    </a:t>
            </a:r>
            <a:r>
              <a:rPr lang="en-US" sz="2400" dirty="0" smtClean="0"/>
              <a:t>potentially LONG raw </a:t>
            </a:r>
            <a:r>
              <a:rPr lang="en-US" sz="2400" dirty="0" smtClean="0"/>
              <a:t>IPv6 address at a </a:t>
            </a:r>
            <a:r>
              <a:rPr lang="en-US" sz="2400" dirty="0" smtClean="0"/>
              <a:t>time!</a:t>
            </a:r>
            <a:endParaRPr lang="en-US" sz="2400" dirty="0" smtClean="0"/>
          </a:p>
        </p:txBody>
      </p:sp>
      <p:sp>
        <p:nvSpPr>
          <p:cNvPr id="4" name="Slide Number Placeholder 3"/>
          <p:cNvSpPr>
            <a:spLocks noGrp="1"/>
          </p:cNvSpPr>
          <p:nvPr>
            <p:ph type="sldNum" sz="quarter" idx="12"/>
          </p:nvPr>
        </p:nvSpPr>
        <p:spPr/>
        <p:txBody>
          <a:bodyPr/>
          <a:lstStyle/>
          <a:p>
            <a:fld id="{3243A768-3183-BF43-8E88-1711103CE1BD}" type="slidenum">
              <a:rPr lang="en-US" smtClean="0"/>
              <a:t>17</a:t>
            </a:fld>
            <a:endParaRPr lang="en-US" dirty="0"/>
          </a:p>
        </p:txBody>
      </p:sp>
    </p:spTree>
    <p:extLst>
      <p:ext uri="{BB962C8B-B14F-4D97-AF65-F5344CB8AC3E}">
        <p14:creationId xmlns:p14="http://schemas.microsoft.com/office/powerpoint/2010/main" val="3913320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565"/>
            <a:ext cx="9144000" cy="784087"/>
          </a:xfrm>
        </p:spPr>
        <p:txBody>
          <a:bodyPr>
            <a:normAutofit/>
          </a:bodyPr>
          <a:lstStyle/>
          <a:p>
            <a:r>
              <a:rPr lang="en-US" sz="3200" b="1" dirty="0" smtClean="0">
                <a:latin typeface="Times New Roman"/>
                <a:cs typeface="Times New Roman"/>
              </a:rPr>
              <a:t>(b) Internal Domain Names/Private Address Space</a:t>
            </a:r>
            <a:endParaRPr lang="en-US" sz="3200" b="1" dirty="0">
              <a:latin typeface="Times New Roman"/>
              <a:cs typeface="Times New Roman"/>
            </a:endParaRPr>
          </a:p>
        </p:txBody>
      </p:sp>
      <p:sp>
        <p:nvSpPr>
          <p:cNvPr id="3" name="Content Placeholder 2"/>
          <p:cNvSpPr>
            <a:spLocks noGrp="1"/>
          </p:cNvSpPr>
          <p:nvPr>
            <p:ph idx="1"/>
          </p:nvPr>
        </p:nvSpPr>
        <p:spPr>
          <a:xfrm>
            <a:off x="253999" y="1016000"/>
            <a:ext cx="8624957" cy="5654261"/>
          </a:xfrm>
        </p:spPr>
        <p:txBody>
          <a:bodyPr>
            <a:normAutofit/>
          </a:bodyPr>
          <a:lstStyle/>
          <a:p>
            <a:r>
              <a:rPr lang="en-US" sz="2400" dirty="0" smtClean="0"/>
              <a:t>Some sites make up their own domain names (often things like "dot local" or "dot intranet") for use with internal sensitive systems.  These systems also often live in non-routable RFC1918 address space. These internal systems are intentionally NOT meant to be globally accessible.</a:t>
            </a:r>
          </a:p>
          <a:p>
            <a:r>
              <a:rPr lang="en-US" sz="2400" dirty="0" smtClean="0"/>
              <a:t>Nonetheless, users often are interested in globally trusted certs that include those names (or those non-routable IP addresses)</a:t>
            </a:r>
          </a:p>
          <a:p>
            <a:r>
              <a:rPr lang="en-US" sz="2400" dirty="0" smtClean="0"/>
              <a:t>Problem: you and I may BOTH have servers with the same made-up internal names (or the same non-routable IP addresses) even though your system isn't the same as mine.</a:t>
            </a:r>
          </a:p>
          <a:p>
            <a:r>
              <a:rPr lang="en-US" sz="2400" dirty="0" smtClean="0"/>
              <a:t>If a certificate authority issues a cert to either of us, that cert could potentially be used beyond what's intended. The community is uncomfortable with that, and as a result, globally trusted certs for internal domain names are being phased </a:t>
            </a:r>
            <a:r>
              <a:rPr lang="en-US" sz="2400" dirty="0" smtClean="0"/>
              <a:t>out as a policy matter.</a:t>
            </a:r>
            <a:endParaRPr lang="en-US" sz="2400" dirty="0" smtClean="0"/>
          </a:p>
        </p:txBody>
      </p:sp>
      <p:sp>
        <p:nvSpPr>
          <p:cNvPr id="4" name="Slide Number Placeholder 3"/>
          <p:cNvSpPr>
            <a:spLocks noGrp="1"/>
          </p:cNvSpPr>
          <p:nvPr>
            <p:ph type="sldNum" sz="quarter" idx="12"/>
          </p:nvPr>
        </p:nvSpPr>
        <p:spPr/>
        <p:txBody>
          <a:bodyPr/>
          <a:lstStyle/>
          <a:p>
            <a:fld id="{3243A768-3183-BF43-8E88-1711103CE1BD}" type="slidenum">
              <a:rPr lang="en-US" smtClean="0"/>
              <a:t>18</a:t>
            </a:fld>
            <a:endParaRPr lang="en-US"/>
          </a:p>
        </p:txBody>
      </p:sp>
    </p:spTree>
    <p:extLst>
      <p:ext uri="{BB962C8B-B14F-4D97-AF65-F5344CB8AC3E}">
        <p14:creationId xmlns:p14="http://schemas.microsoft.com/office/powerpoint/2010/main" val="2588279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52" y="143566"/>
            <a:ext cx="8845826" cy="556776"/>
          </a:xfrm>
        </p:spPr>
        <p:txBody>
          <a:bodyPr>
            <a:normAutofit/>
          </a:bodyPr>
          <a:lstStyle/>
          <a:p>
            <a:r>
              <a:rPr lang="en-US" sz="3200" b="1" dirty="0" smtClean="0">
                <a:latin typeface="Times New Roman"/>
                <a:cs typeface="Times New Roman"/>
              </a:rPr>
              <a:t>CAB Forum Policy on Internal Names</a:t>
            </a:r>
            <a:endParaRPr lang="en-US" sz="3200" b="1" dirty="0">
              <a:latin typeface="Times New Roman"/>
              <a:cs typeface="Times New Roman"/>
            </a:endParaRPr>
          </a:p>
        </p:txBody>
      </p:sp>
      <p:sp>
        <p:nvSpPr>
          <p:cNvPr id="3" name="Content Placeholder 2"/>
          <p:cNvSpPr>
            <a:spLocks noGrp="1"/>
          </p:cNvSpPr>
          <p:nvPr>
            <p:ph idx="1"/>
          </p:nvPr>
        </p:nvSpPr>
        <p:spPr>
          <a:xfrm>
            <a:off x="253999" y="854654"/>
            <a:ext cx="8624957" cy="5815608"/>
          </a:xfrm>
        </p:spPr>
        <p:txBody>
          <a:bodyPr>
            <a:normAutofit/>
          </a:bodyPr>
          <a:lstStyle/>
          <a:p>
            <a:r>
              <a:rPr lang="en-US" sz="2400" b="1" dirty="0" smtClean="0"/>
              <a:t>Globally trusted certs for internal domain names and/or </a:t>
            </a:r>
            <a:br>
              <a:rPr lang="en-US" sz="2400" b="1" dirty="0" smtClean="0"/>
            </a:br>
            <a:r>
              <a:rPr lang="en-US" sz="2400" b="1" dirty="0" smtClean="0"/>
              <a:t>non-routable address space may NOT be issued with expiration dates later than November 1</a:t>
            </a:r>
            <a:r>
              <a:rPr lang="en-US" sz="2400" b="1" baseline="30000" dirty="0" smtClean="0"/>
              <a:t>st</a:t>
            </a:r>
            <a:r>
              <a:rPr lang="en-US" sz="2400" b="1" dirty="0" smtClean="0"/>
              <a:t>, 2015. </a:t>
            </a:r>
            <a:br>
              <a:rPr lang="en-US" sz="2400" b="1" dirty="0" smtClean="0"/>
            </a:br>
            <a:r>
              <a:rPr lang="en-US" sz="2400" b="1" dirty="0" smtClean="0"/>
              <a:t>See https</a:t>
            </a:r>
            <a:r>
              <a:rPr lang="en-US" sz="2400" b="1" dirty="0"/>
              <a:t>://</a:t>
            </a:r>
            <a:r>
              <a:rPr lang="en-US" sz="2400" b="1" dirty="0" err="1"/>
              <a:t>cabforum.org</a:t>
            </a:r>
            <a:r>
              <a:rPr lang="en-US" sz="2400" b="1" dirty="0"/>
              <a:t>/internal-names/</a:t>
            </a:r>
            <a:endParaRPr lang="en-US" sz="2400" b="1" dirty="0" smtClean="0"/>
          </a:p>
          <a:p>
            <a:endParaRPr lang="en-US" sz="2400" b="1" dirty="0" smtClean="0"/>
          </a:p>
          <a:p>
            <a:r>
              <a:rPr lang="en-US" sz="2400" dirty="0" smtClean="0"/>
              <a:t>Implicitly, if you're getting a one year cert for internal domains today, you're basically bumping into that expiration (or nearly enough)</a:t>
            </a:r>
          </a:p>
          <a:p>
            <a:endParaRPr lang="en-US" sz="2400" dirty="0" smtClean="0"/>
          </a:p>
          <a:p>
            <a:r>
              <a:rPr lang="en-US" sz="2400" dirty="0" smtClean="0"/>
              <a:t>Either p</a:t>
            </a:r>
            <a:r>
              <a:rPr lang="en-US" sz="2400" dirty="0" smtClean="0"/>
              <a:t>lan </a:t>
            </a:r>
            <a:r>
              <a:rPr lang="en-US" sz="2400" dirty="0" smtClean="0"/>
              <a:t>to </a:t>
            </a:r>
            <a:r>
              <a:rPr lang="en-US" sz="2400" dirty="0" smtClean="0"/>
              <a:t>rename/renumber </a:t>
            </a:r>
            <a:r>
              <a:rPr lang="en-US" sz="2400" dirty="0" smtClean="0"/>
              <a:t>those internal systems into name space or address space you explicitly </a:t>
            </a:r>
            <a:r>
              <a:rPr lang="en-US" sz="2400" dirty="0"/>
              <a:t>control</a:t>
            </a:r>
            <a:r>
              <a:rPr lang="en-US" sz="2400" dirty="0" smtClean="0"/>
              <a:t>,</a:t>
            </a:r>
            <a:br>
              <a:rPr lang="en-US" sz="2400" dirty="0" smtClean="0"/>
            </a:br>
            <a:r>
              <a:rPr lang="en-US" sz="2400" dirty="0" smtClean="0"/>
              <a:t/>
            </a:r>
            <a:br>
              <a:rPr lang="en-US" sz="2400" dirty="0" smtClean="0"/>
            </a:br>
            <a:r>
              <a:rPr lang="en-US" sz="2400" dirty="0" smtClean="0"/>
              <a:t>OR replace </a:t>
            </a:r>
            <a:r>
              <a:rPr lang="en-US" sz="2400" dirty="0"/>
              <a:t>globally trusted certs with locally issued/locally trusted </a:t>
            </a:r>
            <a:r>
              <a:rPr lang="en-US" sz="2400" dirty="0" smtClean="0"/>
              <a:t>certs</a:t>
            </a:r>
            <a:r>
              <a:rPr lang="en-US" sz="2400" dirty="0"/>
              <a:t>.</a:t>
            </a:r>
            <a:endParaRPr lang="en-US" sz="2400" dirty="0" smtClean="0"/>
          </a:p>
        </p:txBody>
      </p:sp>
      <p:sp>
        <p:nvSpPr>
          <p:cNvPr id="4" name="Slide Number Placeholder 3"/>
          <p:cNvSpPr>
            <a:spLocks noGrp="1"/>
          </p:cNvSpPr>
          <p:nvPr>
            <p:ph type="sldNum" sz="quarter" idx="12"/>
          </p:nvPr>
        </p:nvSpPr>
        <p:spPr/>
        <p:txBody>
          <a:bodyPr/>
          <a:lstStyle/>
          <a:p>
            <a:fld id="{3243A768-3183-BF43-8E88-1711103CE1BD}" type="slidenum">
              <a:rPr lang="en-US" smtClean="0"/>
              <a:t>19</a:t>
            </a:fld>
            <a:endParaRPr lang="en-US"/>
          </a:p>
        </p:txBody>
      </p:sp>
    </p:spTree>
    <p:extLst>
      <p:ext uri="{BB962C8B-B14F-4D97-AF65-F5344CB8AC3E}">
        <p14:creationId xmlns:p14="http://schemas.microsoft.com/office/powerpoint/2010/main" val="4176358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65"/>
            <a:ext cx="8229600" cy="784087"/>
          </a:xfrm>
        </p:spPr>
        <p:txBody>
          <a:bodyPr>
            <a:normAutofit/>
          </a:bodyPr>
          <a:lstStyle/>
          <a:p>
            <a:r>
              <a:rPr lang="en-US" sz="3200" b="1" dirty="0" smtClean="0">
                <a:latin typeface="Times New Roman"/>
                <a:cs typeface="Times New Roman"/>
              </a:rPr>
              <a:t>Introduction</a:t>
            </a:r>
            <a:endParaRPr lang="en-US" sz="3200" b="1" dirty="0">
              <a:latin typeface="Times New Roman"/>
              <a:cs typeface="Times New Roman"/>
            </a:endParaRPr>
          </a:p>
        </p:txBody>
      </p:sp>
      <p:sp>
        <p:nvSpPr>
          <p:cNvPr id="3" name="Content Placeholder 2"/>
          <p:cNvSpPr>
            <a:spLocks noGrp="1"/>
          </p:cNvSpPr>
          <p:nvPr>
            <p:ph idx="1"/>
          </p:nvPr>
        </p:nvSpPr>
        <p:spPr>
          <a:xfrm>
            <a:off x="253999" y="1016000"/>
            <a:ext cx="8624957" cy="5654261"/>
          </a:xfrm>
        </p:spPr>
        <p:txBody>
          <a:bodyPr>
            <a:normAutofit/>
          </a:bodyPr>
          <a:lstStyle/>
          <a:p>
            <a:r>
              <a:rPr lang="en-US" sz="2400" dirty="0" smtClean="0"/>
              <a:t>Recent </a:t>
            </a:r>
            <a:r>
              <a:rPr lang="en-US" sz="2400" dirty="0"/>
              <a:t>revelations (such as the Snowden </a:t>
            </a:r>
            <a:r>
              <a:rPr lang="en-US" sz="2400" dirty="0" smtClean="0"/>
              <a:t>NSA-related </a:t>
            </a:r>
            <a:br>
              <a:rPr lang="en-US" sz="2400" dirty="0" smtClean="0"/>
            </a:br>
            <a:r>
              <a:rPr lang="en-US" sz="2400" dirty="0" smtClean="0"/>
              <a:t>disclosures as well as multiple high </a:t>
            </a:r>
            <a:r>
              <a:rPr lang="en-US" sz="2400" dirty="0"/>
              <a:t>profile SSL/TLS vulnerabilities) have increased the need for all network </a:t>
            </a:r>
            <a:r>
              <a:rPr lang="en-US" sz="2400" dirty="0" smtClean="0"/>
              <a:t/>
            </a:r>
            <a:br>
              <a:rPr lang="en-US" sz="2400" dirty="0" smtClean="0"/>
            </a:br>
            <a:r>
              <a:rPr lang="en-US" sz="2400" dirty="0" smtClean="0"/>
              <a:t>engineers </a:t>
            </a:r>
            <a:r>
              <a:rPr lang="en-US" sz="2400" dirty="0"/>
              <a:t>and system </a:t>
            </a:r>
            <a:r>
              <a:rPr lang="en-US" sz="2400" dirty="0" smtClean="0"/>
              <a:t>admins </a:t>
            </a:r>
            <a:r>
              <a:rPr lang="en-US" sz="2400" dirty="0"/>
              <a:t>to </a:t>
            </a:r>
            <a:r>
              <a:rPr lang="en-US" sz="2400" dirty="0" smtClean="0"/>
              <a:t>understand basic </a:t>
            </a:r>
            <a:br>
              <a:rPr lang="en-US" sz="2400" dirty="0" smtClean="0"/>
            </a:br>
            <a:r>
              <a:rPr lang="en-US" sz="2400" dirty="0" smtClean="0"/>
              <a:t>emerging cryptographic best </a:t>
            </a:r>
            <a:r>
              <a:rPr lang="en-US" sz="2400" dirty="0"/>
              <a:t>practices</a:t>
            </a:r>
            <a:r>
              <a:rPr lang="en-US" sz="2400" dirty="0" smtClean="0"/>
              <a:t>.</a:t>
            </a:r>
          </a:p>
          <a:p>
            <a:endParaRPr lang="en-US" sz="2400" dirty="0"/>
          </a:p>
          <a:p>
            <a:r>
              <a:rPr lang="en-US" sz="2400" dirty="0" smtClean="0"/>
              <a:t>This talk is meant to provide a brief introduction to the </a:t>
            </a:r>
            <a:br>
              <a:rPr lang="en-US" sz="2400" dirty="0" smtClean="0"/>
            </a:br>
            <a:r>
              <a:rPr lang="en-US" sz="2400" dirty="0" smtClean="0"/>
              <a:t>critical bits you need to understand, even if you're not a </a:t>
            </a:r>
            <a:br>
              <a:rPr lang="en-US" sz="2400" dirty="0" smtClean="0"/>
            </a:br>
            <a:r>
              <a:rPr lang="en-US" sz="2400" dirty="0" smtClean="0"/>
              <a:t>"crypto person" and even if you have a million other </a:t>
            </a:r>
            <a:br>
              <a:rPr lang="en-US" sz="2400" dirty="0" smtClean="0"/>
            </a:br>
            <a:r>
              <a:rPr lang="en-US" sz="2400" dirty="0" smtClean="0"/>
              <a:t>things to worry about, too.</a:t>
            </a:r>
          </a:p>
          <a:p>
            <a:endParaRPr lang="en-US" sz="2400" dirty="0"/>
          </a:p>
          <a:p>
            <a:r>
              <a:rPr lang="en-US" sz="2400" dirty="0" smtClean="0"/>
              <a:t>We also will NOT assume that you're a crypto math geek.</a:t>
            </a:r>
            <a:endParaRPr lang="en-US" sz="2400" dirty="0"/>
          </a:p>
        </p:txBody>
      </p:sp>
      <p:sp>
        <p:nvSpPr>
          <p:cNvPr id="4" name="Slide Number Placeholder 3"/>
          <p:cNvSpPr>
            <a:spLocks noGrp="1"/>
          </p:cNvSpPr>
          <p:nvPr>
            <p:ph type="sldNum" sz="quarter" idx="12"/>
          </p:nvPr>
        </p:nvSpPr>
        <p:spPr/>
        <p:txBody>
          <a:bodyPr/>
          <a:lstStyle/>
          <a:p>
            <a:fld id="{3243A768-3183-BF43-8E88-1711103CE1BD}" type="slidenum">
              <a:rPr lang="en-US" smtClean="0"/>
              <a:t>2</a:t>
            </a:fld>
            <a:endParaRPr lang="en-US"/>
          </a:p>
        </p:txBody>
      </p:sp>
    </p:spTree>
    <p:extLst>
      <p:ext uri="{BB962C8B-B14F-4D97-AF65-F5344CB8AC3E}">
        <p14:creationId xmlns:p14="http://schemas.microsoft.com/office/powerpoint/2010/main" val="18973913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52" y="143565"/>
            <a:ext cx="8845826" cy="784087"/>
          </a:xfrm>
        </p:spPr>
        <p:txBody>
          <a:bodyPr>
            <a:normAutofit/>
          </a:bodyPr>
          <a:lstStyle/>
          <a:p>
            <a:r>
              <a:rPr lang="en-US" sz="3200" b="1" dirty="0" smtClean="0">
                <a:latin typeface="Times New Roman"/>
                <a:cs typeface="Times New Roman"/>
              </a:rPr>
              <a:t>Replace .local with </a:t>
            </a:r>
            <a:r>
              <a:rPr lang="en-US" sz="3200" b="1" dirty="0" smtClean="0">
                <a:solidFill>
                  <a:srgbClr val="FF0000"/>
                </a:solidFill>
                <a:latin typeface="Times New Roman"/>
                <a:cs typeface="Times New Roman"/>
              </a:rPr>
              <a:t>.local.&lt;</a:t>
            </a:r>
            <a:r>
              <a:rPr lang="en-US" sz="3200" b="1" dirty="0" err="1" smtClean="0">
                <a:solidFill>
                  <a:srgbClr val="FF0000"/>
                </a:solidFill>
                <a:latin typeface="Times New Roman"/>
                <a:cs typeface="Times New Roman"/>
              </a:rPr>
              <a:t>yourdomain</a:t>
            </a:r>
            <a:r>
              <a:rPr lang="en-US" sz="3200" b="1" dirty="0" smtClean="0">
                <a:solidFill>
                  <a:srgbClr val="FF0000"/>
                </a:solidFill>
                <a:latin typeface="Times New Roman"/>
                <a:cs typeface="Times New Roman"/>
              </a:rPr>
              <a:t>&gt;.edu</a:t>
            </a:r>
            <a:endParaRPr lang="en-US" sz="3200" b="1" dirty="0">
              <a:solidFill>
                <a:srgbClr val="FF0000"/>
              </a:solidFill>
              <a:latin typeface="Times New Roman"/>
              <a:cs typeface="Times New Roman"/>
            </a:endParaRPr>
          </a:p>
        </p:txBody>
      </p:sp>
      <p:sp>
        <p:nvSpPr>
          <p:cNvPr id="3" name="Content Placeholder 2"/>
          <p:cNvSpPr>
            <a:spLocks noGrp="1"/>
          </p:cNvSpPr>
          <p:nvPr>
            <p:ph idx="1"/>
          </p:nvPr>
        </p:nvSpPr>
        <p:spPr>
          <a:xfrm>
            <a:off x="253999" y="1004150"/>
            <a:ext cx="8624957" cy="5666111"/>
          </a:xfrm>
        </p:spPr>
        <p:txBody>
          <a:bodyPr>
            <a:normAutofit/>
          </a:bodyPr>
          <a:lstStyle/>
          <a:p>
            <a:r>
              <a:rPr lang="en-US" sz="2400" dirty="0" smtClean="0"/>
              <a:t>If you replace your use of a locally self-assigned TLD with a subdomain under your top level domain, you can continue to </a:t>
            </a:r>
            <a:br>
              <a:rPr lang="en-US" sz="2400" dirty="0" smtClean="0"/>
            </a:br>
            <a:r>
              <a:rPr lang="en-US" sz="2400" dirty="0" smtClean="0"/>
              <a:t>get and use globally trusted certs</a:t>
            </a:r>
          </a:p>
          <a:p>
            <a:endParaRPr lang="en-US" sz="2400" dirty="0" smtClean="0"/>
          </a:p>
          <a:p>
            <a:r>
              <a:rPr lang="en-US" sz="2400" dirty="0" smtClean="0"/>
              <a:t>The trick then becomes ensuring that remote sites can't resolve those names, nor access the corresponding internal-only network segments</a:t>
            </a:r>
            <a:r>
              <a:rPr lang="en-US" sz="2400" dirty="0" smtClean="0"/>
              <a:t>. (This should not be much of a challenge for most DNS teams, assuming local recursive resolvers and authoritative name servers are properly architectected</a:t>
            </a:r>
            <a:r>
              <a:rPr lang="en-US" sz="2400" dirty="0" smtClean="0"/>
              <a:t>)</a:t>
            </a:r>
            <a:endParaRPr lang="en-US" sz="2400" dirty="0" smtClean="0"/>
          </a:p>
          <a:p>
            <a:endParaRPr lang="en-US" sz="2400" dirty="0" smtClean="0"/>
          </a:p>
          <a:p>
            <a:r>
              <a:rPr lang="en-US" sz="2400" dirty="0" smtClean="0"/>
              <a:t>Do not attempt to use a registered but totally offline domain – </a:t>
            </a:r>
            <a:r>
              <a:rPr lang="en-US" sz="2400" dirty="0" smtClean="0"/>
              <a:t/>
            </a:r>
            <a:br>
              <a:rPr lang="en-US" sz="2400" dirty="0" smtClean="0"/>
            </a:br>
            <a:r>
              <a:rPr lang="en-US" sz="2400" dirty="0" smtClean="0"/>
              <a:t>you </a:t>
            </a:r>
            <a:r>
              <a:rPr lang="en-US" sz="2400" dirty="0" smtClean="0"/>
              <a:t>still need to be able to DCV the domain, either via email, </a:t>
            </a:r>
            <a:r>
              <a:rPr lang="en-US" sz="2400" dirty="0" smtClean="0"/>
              <a:t/>
            </a:r>
            <a:br>
              <a:rPr lang="en-US" sz="2400" dirty="0" smtClean="0"/>
            </a:br>
            <a:r>
              <a:rPr lang="en-US" sz="2400" dirty="0" smtClean="0"/>
              <a:t>web </a:t>
            </a:r>
            <a:r>
              <a:rPr lang="en-US" sz="2400" dirty="0" smtClean="0"/>
              <a:t>or DNS</a:t>
            </a:r>
          </a:p>
        </p:txBody>
      </p:sp>
      <p:sp>
        <p:nvSpPr>
          <p:cNvPr id="4" name="Slide Number Placeholder 3"/>
          <p:cNvSpPr>
            <a:spLocks noGrp="1"/>
          </p:cNvSpPr>
          <p:nvPr>
            <p:ph type="sldNum" sz="quarter" idx="12"/>
          </p:nvPr>
        </p:nvSpPr>
        <p:spPr/>
        <p:txBody>
          <a:bodyPr/>
          <a:lstStyle/>
          <a:p>
            <a:fld id="{3243A768-3183-BF43-8E88-1711103CE1BD}" type="slidenum">
              <a:rPr lang="en-US" smtClean="0"/>
              <a:t>20</a:t>
            </a:fld>
            <a:endParaRPr lang="en-US"/>
          </a:p>
        </p:txBody>
      </p:sp>
    </p:spTree>
    <p:extLst>
      <p:ext uri="{BB962C8B-B14F-4D97-AF65-F5344CB8AC3E}">
        <p14:creationId xmlns:p14="http://schemas.microsoft.com/office/powerpoint/2010/main" val="3562036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52" y="143565"/>
            <a:ext cx="8845826" cy="784087"/>
          </a:xfrm>
        </p:spPr>
        <p:txBody>
          <a:bodyPr>
            <a:normAutofit/>
          </a:bodyPr>
          <a:lstStyle/>
          <a:p>
            <a:r>
              <a:rPr lang="en-US" sz="3200" b="1" dirty="0" smtClean="0">
                <a:latin typeface="Times New Roman"/>
                <a:cs typeface="Times New Roman"/>
              </a:rPr>
              <a:t>Replace RFC 1918 Address Space with Real IPs</a:t>
            </a:r>
            <a:endParaRPr lang="en-US" sz="3200" b="1" dirty="0">
              <a:latin typeface="Times New Roman"/>
              <a:cs typeface="Times New Roman"/>
            </a:endParaRPr>
          </a:p>
        </p:txBody>
      </p:sp>
      <p:sp>
        <p:nvSpPr>
          <p:cNvPr id="3" name="Content Placeholder 2"/>
          <p:cNvSpPr>
            <a:spLocks noGrp="1"/>
          </p:cNvSpPr>
          <p:nvPr>
            <p:ph idx="1"/>
          </p:nvPr>
        </p:nvSpPr>
        <p:spPr>
          <a:xfrm>
            <a:off x="253999" y="1004150"/>
            <a:ext cx="8624957" cy="5666111"/>
          </a:xfrm>
        </p:spPr>
        <p:txBody>
          <a:bodyPr>
            <a:normAutofit/>
          </a:bodyPr>
          <a:lstStyle/>
          <a:p>
            <a:r>
              <a:rPr lang="en-US" sz="2400" dirty="0" smtClean="0"/>
              <a:t>Similarly, if you currently use RFC 1918 address space for globally trusted certs, you should be planning to replace those RFC 1918 addresses with real IP addresses your school explicitly controls</a:t>
            </a:r>
            <a:r>
              <a:rPr lang="en-US" sz="2400" dirty="0" smtClean="0"/>
              <a:t>.</a:t>
            </a:r>
          </a:p>
          <a:p>
            <a:endParaRPr lang="en-US" sz="2400" dirty="0" smtClean="0"/>
          </a:p>
          <a:p>
            <a:r>
              <a:rPr lang="en-US" sz="2400" dirty="0" smtClean="0"/>
              <a:t>Obviously you </a:t>
            </a:r>
            <a:r>
              <a:rPr lang="en-US" sz="2400" dirty="0" smtClean="0"/>
              <a:t>or your network engineers should </a:t>
            </a:r>
            <a:r>
              <a:rPr lang="en-US" sz="2400" dirty="0" smtClean="0"/>
              <a:t>take appropriate steps to ensure that those IP addresses aren't accessible from off </a:t>
            </a:r>
            <a:r>
              <a:rPr lang="en-US" sz="2400" dirty="0" smtClean="0"/>
              <a:t>campus, nor to </a:t>
            </a:r>
            <a:r>
              <a:rPr lang="en-US" sz="2400" dirty="0" smtClean="0"/>
              <a:t>other unauthorized users</a:t>
            </a:r>
            <a:r>
              <a:rPr lang="en-US" sz="2400" dirty="0" smtClean="0"/>
              <a:t>.</a:t>
            </a:r>
            <a:endParaRPr lang="en-US" sz="2400" dirty="0" smtClean="0"/>
          </a:p>
        </p:txBody>
      </p:sp>
      <p:sp>
        <p:nvSpPr>
          <p:cNvPr id="4" name="Slide Number Placeholder 3"/>
          <p:cNvSpPr>
            <a:spLocks noGrp="1"/>
          </p:cNvSpPr>
          <p:nvPr>
            <p:ph type="sldNum" sz="quarter" idx="12"/>
          </p:nvPr>
        </p:nvSpPr>
        <p:spPr/>
        <p:txBody>
          <a:bodyPr/>
          <a:lstStyle/>
          <a:p>
            <a:fld id="{3243A768-3183-BF43-8E88-1711103CE1BD}" type="slidenum">
              <a:rPr lang="en-US" smtClean="0"/>
              <a:t>21</a:t>
            </a:fld>
            <a:endParaRPr lang="en-US"/>
          </a:p>
        </p:txBody>
      </p:sp>
    </p:spTree>
    <p:extLst>
      <p:ext uri="{BB962C8B-B14F-4D97-AF65-F5344CB8AC3E}">
        <p14:creationId xmlns:p14="http://schemas.microsoft.com/office/powerpoint/2010/main" val="1759247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52" y="143565"/>
            <a:ext cx="8845826" cy="960362"/>
          </a:xfrm>
        </p:spPr>
        <p:txBody>
          <a:bodyPr>
            <a:normAutofit/>
          </a:bodyPr>
          <a:lstStyle/>
          <a:p>
            <a:r>
              <a:rPr lang="en-US" sz="3200" b="1" dirty="0" smtClean="0">
                <a:solidFill>
                  <a:srgbClr val="FF0000"/>
                </a:solidFill>
                <a:cs typeface="Times New Roman"/>
              </a:rPr>
              <a:t>PAY ATTENTION: Potential Side </a:t>
            </a:r>
            <a:r>
              <a:rPr lang="en-US" sz="3200" b="1" dirty="0" smtClean="0">
                <a:solidFill>
                  <a:srgbClr val="FF0000"/>
                </a:solidFill>
                <a:cs typeface="Times New Roman"/>
              </a:rPr>
              <a:t>Effect </a:t>
            </a:r>
            <a:r>
              <a:rPr lang="en-US" sz="3200" b="1" dirty="0" smtClean="0">
                <a:solidFill>
                  <a:srgbClr val="FF0000"/>
                </a:solidFill>
                <a:cs typeface="Times New Roman"/>
              </a:rPr>
              <a:t>of Deploying Locally Issued Certs for Intranets</a:t>
            </a:r>
            <a:endParaRPr lang="en-US" sz="3200" b="1" dirty="0">
              <a:solidFill>
                <a:srgbClr val="FF0000"/>
              </a:solidFill>
              <a:cs typeface="Times New Roman"/>
            </a:endParaRPr>
          </a:p>
        </p:txBody>
      </p:sp>
      <p:sp>
        <p:nvSpPr>
          <p:cNvPr id="3" name="Content Placeholder 2"/>
          <p:cNvSpPr>
            <a:spLocks noGrp="1"/>
          </p:cNvSpPr>
          <p:nvPr>
            <p:ph idx="1"/>
          </p:nvPr>
        </p:nvSpPr>
        <p:spPr>
          <a:xfrm>
            <a:off x="253999" y="1198889"/>
            <a:ext cx="8624957" cy="5471372"/>
          </a:xfrm>
        </p:spPr>
        <p:txBody>
          <a:bodyPr>
            <a:normAutofit/>
          </a:bodyPr>
          <a:lstStyle/>
          <a:p>
            <a:r>
              <a:rPr lang="en-US" sz="2400" dirty="0" smtClean="0"/>
              <a:t>If you </a:t>
            </a:r>
            <a:r>
              <a:rPr lang="en-US" sz="2400" dirty="0" smtClean="0"/>
              <a:t>decide to create </a:t>
            </a:r>
            <a:r>
              <a:rPr lang="en-US" sz="2400" dirty="0" smtClean="0"/>
              <a:t>your own local certificate authority, and </a:t>
            </a:r>
            <a:r>
              <a:rPr lang="en-US" sz="2400" dirty="0" smtClean="0"/>
              <a:t>force</a:t>
            </a:r>
            <a:r>
              <a:rPr lang="en-US" sz="2400" dirty="0"/>
              <a:t> </a:t>
            </a:r>
            <a:r>
              <a:rPr lang="en-US" sz="2400" dirty="0" smtClean="0"/>
              <a:t>local </a:t>
            </a:r>
            <a:r>
              <a:rPr lang="en-US" sz="2400" dirty="0" smtClean="0"/>
              <a:t>users to accept your local self-signed root cert, you've just created an environment </a:t>
            </a:r>
            <a:r>
              <a:rPr lang="en-US" sz="2400" dirty="0" smtClean="0"/>
              <a:t>with a </a:t>
            </a:r>
            <a:r>
              <a:rPr lang="en-US" sz="2400" dirty="0" smtClean="0"/>
              <a:t>very high potential for misuse.</a:t>
            </a:r>
          </a:p>
          <a:p>
            <a:r>
              <a:rPr lang="en-US" sz="2400" dirty="0" smtClean="0"/>
              <a:t>Specifically, if </a:t>
            </a:r>
            <a:r>
              <a:rPr lang="en-US" sz="2400" dirty="0" smtClean="0"/>
              <a:t>you force your users </a:t>
            </a:r>
            <a:r>
              <a:rPr lang="en-US" sz="2400" dirty="0" smtClean="0"/>
              <a:t>your local root, you could then issue a </a:t>
            </a:r>
            <a:r>
              <a:rPr lang="en-US" sz="2400" dirty="0" smtClean="0"/>
              <a:t>locally</a:t>
            </a:r>
            <a:r>
              <a:rPr lang="en-US" sz="2400" dirty="0" smtClean="0"/>
              <a:t>-trusted cert for * </a:t>
            </a:r>
            <a:r>
              <a:rPr lang="en-US" sz="2400" dirty="0" smtClean="0"/>
              <a:t>(e.g., match </a:t>
            </a:r>
            <a:r>
              <a:rPr lang="en-US" sz="2400" dirty="0" smtClean="0"/>
              <a:t>all sites) and then potentially Man In The Middle </a:t>
            </a:r>
            <a:r>
              <a:rPr lang="en-US" sz="2400" b="1" dirty="0" smtClean="0"/>
              <a:t>*ALL* </a:t>
            </a:r>
            <a:r>
              <a:rPr lang="en-US" sz="2400" dirty="0" smtClean="0"/>
              <a:t>local traffic via a web gateway – </a:t>
            </a:r>
            <a:r>
              <a:rPr lang="en-US" sz="2400" dirty="0" err="1" smtClean="0"/>
              <a:t>yowza</a:t>
            </a:r>
            <a:r>
              <a:rPr lang="en-US" sz="2400" dirty="0" smtClean="0"/>
              <a:t>, Batman!</a:t>
            </a:r>
            <a:endParaRPr lang="en-US" sz="2400" dirty="0"/>
          </a:p>
          <a:p>
            <a:r>
              <a:rPr lang="en-US" sz="2400" dirty="0" smtClean="0"/>
              <a:t>You should be highly sensitive </a:t>
            </a:r>
            <a:r>
              <a:rPr lang="en-US" sz="2400" dirty="0" smtClean="0"/>
              <a:t>to the possibility of this </a:t>
            </a:r>
            <a:r>
              <a:rPr lang="en-US" sz="2400" dirty="0" err="1" smtClean="0"/>
              <a:t>occuring</a:t>
            </a:r>
            <a:r>
              <a:rPr lang="en-US" sz="2400" dirty="0" smtClean="0"/>
              <a:t>. </a:t>
            </a:r>
            <a:r>
              <a:rPr lang="en-US" sz="2400" dirty="0" smtClean="0"/>
              <a:t>At least some security officers totally freak out at the thought that they currently have zero visibility into user SSL/TLS traffic ("Malware! Phishing! Other bad content! Data exfiltration! And we can't </a:t>
            </a:r>
            <a:r>
              <a:rPr lang="en-US" sz="2400" dirty="0" smtClean="0"/>
              <a:t>see it or manage </a:t>
            </a:r>
            <a:r>
              <a:rPr lang="en-US" sz="2400" dirty="0" smtClean="0"/>
              <a:t>it on the network </a:t>
            </a:r>
            <a:r>
              <a:rPr lang="en-US" sz="2400" dirty="0" smtClean="0"/>
              <a:t>if it's encrypted!</a:t>
            </a:r>
            <a:r>
              <a:rPr lang="en-US" sz="2400" dirty="0" smtClean="0"/>
              <a:t>"). </a:t>
            </a:r>
          </a:p>
          <a:p>
            <a:r>
              <a:rPr lang="en-US" sz="2400" dirty="0" smtClean="0"/>
              <a:t>The institutional risk implications associated with </a:t>
            </a:r>
            <a:r>
              <a:rPr lang="en-US" sz="2400" dirty="0" err="1" smtClean="0"/>
              <a:t>MITM'ing</a:t>
            </a:r>
            <a:r>
              <a:rPr lang="en-US" sz="2400" dirty="0" smtClean="0"/>
              <a:t> all site SSL/TLS traffic are HUGE. Do NOT do this.</a:t>
            </a:r>
          </a:p>
        </p:txBody>
      </p:sp>
      <p:sp>
        <p:nvSpPr>
          <p:cNvPr id="4" name="Slide Number Placeholder 3"/>
          <p:cNvSpPr>
            <a:spLocks noGrp="1"/>
          </p:cNvSpPr>
          <p:nvPr>
            <p:ph type="sldNum" sz="quarter" idx="12"/>
          </p:nvPr>
        </p:nvSpPr>
        <p:spPr/>
        <p:txBody>
          <a:bodyPr/>
          <a:lstStyle/>
          <a:p>
            <a:fld id="{3243A768-3183-BF43-8E88-1711103CE1BD}" type="slidenum">
              <a:rPr lang="en-US" smtClean="0"/>
              <a:t>22</a:t>
            </a:fld>
            <a:endParaRPr lang="en-US"/>
          </a:p>
        </p:txBody>
      </p:sp>
    </p:spTree>
    <p:extLst>
      <p:ext uri="{BB962C8B-B14F-4D97-AF65-F5344CB8AC3E}">
        <p14:creationId xmlns:p14="http://schemas.microsoft.com/office/powerpoint/2010/main" val="980398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3" y="143566"/>
            <a:ext cx="8878419" cy="686496"/>
          </a:xfrm>
        </p:spPr>
        <p:txBody>
          <a:bodyPr>
            <a:normAutofit/>
          </a:bodyPr>
          <a:lstStyle/>
          <a:p>
            <a:r>
              <a:rPr lang="en-US" sz="3200" b="1" dirty="0" smtClean="0">
                <a:solidFill>
                  <a:srgbClr val="FF0000"/>
                </a:solidFill>
                <a:cs typeface="Times New Roman"/>
              </a:rPr>
              <a:t>(c) CRITICAL: SHA-1 Certificate Signatures</a:t>
            </a:r>
            <a:endParaRPr lang="en-US" sz="3200" b="1" dirty="0">
              <a:solidFill>
                <a:srgbClr val="FF0000"/>
              </a:solidFill>
              <a:cs typeface="Times New Roman"/>
            </a:endParaRPr>
          </a:p>
        </p:txBody>
      </p:sp>
      <p:sp>
        <p:nvSpPr>
          <p:cNvPr id="3" name="Content Placeholder 2"/>
          <p:cNvSpPr>
            <a:spLocks noGrp="1"/>
          </p:cNvSpPr>
          <p:nvPr>
            <p:ph idx="1"/>
          </p:nvPr>
        </p:nvSpPr>
        <p:spPr>
          <a:xfrm>
            <a:off x="253999" y="910066"/>
            <a:ext cx="8624957" cy="5760196"/>
          </a:xfrm>
        </p:spPr>
        <p:txBody>
          <a:bodyPr>
            <a:normAutofit/>
          </a:bodyPr>
          <a:lstStyle/>
          <a:p>
            <a:r>
              <a:rPr lang="en-US" sz="2400" dirty="0" smtClean="0"/>
              <a:t>When a certificate authority issues a certificate, they "digitally sign it" by computing a hash. Digitally signing a certificate protects the certificate against tampering (if anything gets altered, the digital signature becomes invalid).</a:t>
            </a:r>
          </a:p>
          <a:p>
            <a:endParaRPr lang="en-US" sz="2400" dirty="0"/>
          </a:p>
          <a:p>
            <a:r>
              <a:rPr lang="en-US" sz="2400" dirty="0" smtClean="0"/>
              <a:t>Even as late as February 2014, virtually all (literally 98+% of all certificates) were still signed with a SHA-1 signature.*  The problem? </a:t>
            </a:r>
            <a:r>
              <a:rPr lang="en-US" sz="2400" dirty="0" smtClean="0">
                <a:solidFill>
                  <a:srgbClr val="FF0000"/>
                </a:solidFill>
              </a:rPr>
              <a:t>In January 2011, NIST 800-131A** stated that "SHA-1 shall not be used for digital signatures after December 31, 2013."</a:t>
            </a:r>
            <a:endParaRPr lang="en-US" sz="2400" dirty="0">
              <a:solidFill>
                <a:srgbClr val="FF0000"/>
              </a:solidFill>
            </a:endParaRPr>
          </a:p>
          <a:p>
            <a:pPr marL="0" indent="0">
              <a:buNone/>
            </a:pPr>
            <a:r>
              <a:rPr lang="en-US" sz="1600" dirty="0" smtClean="0"/>
              <a:t/>
            </a:r>
            <a:br>
              <a:rPr lang="en-US" sz="1600" dirty="0" smtClean="0"/>
            </a:br>
            <a:r>
              <a:rPr lang="en-US" sz="1600" dirty="0" smtClean="0"/>
              <a:t>-----</a:t>
            </a:r>
            <a:br>
              <a:rPr lang="en-US" sz="1600" dirty="0" smtClean="0"/>
            </a:br>
            <a:r>
              <a:rPr lang="en-US" sz="1600" dirty="0" smtClean="0"/>
              <a:t/>
            </a:r>
            <a:br>
              <a:rPr lang="en-US" sz="1600" dirty="0" smtClean="0"/>
            </a:br>
            <a:r>
              <a:rPr lang="en-US" sz="1600" dirty="0" smtClean="0"/>
              <a:t>* </a:t>
            </a:r>
            <a:r>
              <a:rPr lang="en-US" sz="1600" i="1" dirty="0" smtClean="0"/>
              <a:t>NIST continues using SHA-1 algorithm after </a:t>
            </a:r>
            <a:r>
              <a:rPr lang="en-US" sz="1600" i="1" dirty="0"/>
              <a:t>banning it,</a:t>
            </a:r>
            <a:r>
              <a:rPr lang="en-US" sz="1600" dirty="0"/>
              <a:t> </a:t>
            </a:r>
            <a:r>
              <a:rPr lang="en-US" sz="1600" dirty="0" smtClean="0"/>
              <a:t>http</a:t>
            </a:r>
            <a:r>
              <a:rPr lang="en-US" sz="1600" dirty="0"/>
              <a:t>://</a:t>
            </a:r>
            <a:r>
              <a:rPr lang="en-US" sz="1600" dirty="0" err="1"/>
              <a:t>news.netcraft.com</a:t>
            </a:r>
            <a:r>
              <a:rPr lang="en-US" sz="1600" dirty="0"/>
              <a:t>/archives/2014/02/04/nist-continues-using-sha-1-algorithm-after-banning-</a:t>
            </a:r>
            <a:r>
              <a:rPr lang="en-US" sz="1600" dirty="0" smtClean="0"/>
              <a:t>it.html</a:t>
            </a:r>
          </a:p>
          <a:p>
            <a:pPr marL="0" indent="0">
              <a:buNone/>
            </a:pPr>
            <a:r>
              <a:rPr lang="en-US" sz="1600" dirty="0" smtClean="0"/>
              <a:t>** </a:t>
            </a:r>
            <a:r>
              <a:rPr lang="en-US" sz="1600" i="1" dirty="0"/>
              <a:t>Transitions: Recommendation for Transitioning the Use of Cryptographic Algorithms and Key Lengths,</a:t>
            </a:r>
            <a:r>
              <a:rPr lang="en-US" sz="1600" dirty="0"/>
              <a:t> January 2011, http://</a:t>
            </a:r>
            <a:r>
              <a:rPr lang="en-US" sz="1600" dirty="0" err="1"/>
              <a:t>csrc.nist.gov</a:t>
            </a:r>
            <a:r>
              <a:rPr lang="en-US" sz="1600" dirty="0"/>
              <a:t>/publications/</a:t>
            </a:r>
            <a:r>
              <a:rPr lang="en-US" sz="1600" dirty="0" err="1"/>
              <a:t>nistpubs</a:t>
            </a:r>
            <a:r>
              <a:rPr lang="en-US" sz="1600" dirty="0"/>
              <a:t>/800-131A/sp800-131A.pdf</a:t>
            </a:r>
            <a:endParaRPr lang="en-US" sz="1600" dirty="0" smtClean="0"/>
          </a:p>
          <a:p>
            <a:endParaRPr lang="en-US" sz="2400" dirty="0"/>
          </a:p>
          <a:p>
            <a:endParaRPr lang="en-US" sz="2400" dirty="0" smtClean="0"/>
          </a:p>
        </p:txBody>
      </p:sp>
      <p:sp>
        <p:nvSpPr>
          <p:cNvPr id="4" name="Slide Number Placeholder 3"/>
          <p:cNvSpPr>
            <a:spLocks noGrp="1"/>
          </p:cNvSpPr>
          <p:nvPr>
            <p:ph type="sldNum" sz="quarter" idx="12"/>
          </p:nvPr>
        </p:nvSpPr>
        <p:spPr/>
        <p:txBody>
          <a:bodyPr/>
          <a:lstStyle/>
          <a:p>
            <a:fld id="{3243A768-3183-BF43-8E88-1711103CE1BD}" type="slidenum">
              <a:rPr lang="en-US" smtClean="0"/>
              <a:t>23</a:t>
            </a:fld>
            <a:endParaRPr lang="en-US"/>
          </a:p>
        </p:txBody>
      </p:sp>
    </p:spTree>
    <p:extLst>
      <p:ext uri="{BB962C8B-B14F-4D97-AF65-F5344CB8AC3E}">
        <p14:creationId xmlns:p14="http://schemas.microsoft.com/office/powerpoint/2010/main" val="20478022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03" y="143566"/>
            <a:ext cx="8880243" cy="536484"/>
          </a:xfrm>
        </p:spPr>
        <p:txBody>
          <a:bodyPr>
            <a:normAutofit/>
          </a:bodyPr>
          <a:lstStyle/>
          <a:p>
            <a:r>
              <a:rPr lang="en-US" sz="3200" b="1" dirty="0" smtClean="0">
                <a:cs typeface="Times New Roman"/>
              </a:rPr>
              <a:t>Microsoft and the SHA-1 </a:t>
            </a:r>
            <a:r>
              <a:rPr lang="en-US" sz="3200" b="1" dirty="0" smtClean="0">
                <a:cs typeface="Times New Roman"/>
                <a:sym typeface="Wingdings"/>
              </a:rPr>
              <a:t> SHA-2 Migration</a:t>
            </a:r>
            <a:endParaRPr lang="en-US" sz="3200" b="1" dirty="0">
              <a:latin typeface="Times New Roman"/>
              <a:cs typeface="Times New Roman"/>
            </a:endParaRPr>
          </a:p>
        </p:txBody>
      </p:sp>
      <p:sp>
        <p:nvSpPr>
          <p:cNvPr id="3" name="Content Placeholder 2"/>
          <p:cNvSpPr>
            <a:spLocks noGrp="1"/>
          </p:cNvSpPr>
          <p:nvPr>
            <p:ph idx="1"/>
          </p:nvPr>
        </p:nvSpPr>
        <p:spPr>
          <a:xfrm>
            <a:off x="253999" y="830062"/>
            <a:ext cx="8624957" cy="5840200"/>
          </a:xfrm>
        </p:spPr>
        <p:txBody>
          <a:bodyPr>
            <a:normAutofit/>
          </a:bodyPr>
          <a:lstStyle/>
          <a:p>
            <a:r>
              <a:rPr lang="en-US" sz="2400" dirty="0" smtClean="0"/>
              <a:t>What was the "holdup" moving to SHA-2? Well, a primary gating factor was that some versions of Windows XP didn't support SHA-2. This problem (more or less*) went away when Microsoft declared Windows XP end-of-support on April 8</a:t>
            </a:r>
            <a:r>
              <a:rPr lang="en-US" sz="2400" baseline="30000" dirty="0" smtClean="0"/>
              <a:t>th</a:t>
            </a:r>
            <a:r>
              <a:rPr lang="en-US" sz="2400" dirty="0" smtClean="0"/>
              <a:t>, 2014.**</a:t>
            </a:r>
          </a:p>
          <a:p>
            <a:r>
              <a:rPr lang="en-US" sz="2400" dirty="0" smtClean="0"/>
              <a:t>Shortly thereafter, on </a:t>
            </a:r>
            <a:r>
              <a:rPr lang="en-US" sz="2400" dirty="0"/>
              <a:t>November 12th, 2013, Microsoft announced its "SHA1 Deprecation Policy.</a:t>
            </a:r>
            <a:r>
              <a:rPr lang="en-US" sz="2400" b="1" dirty="0"/>
              <a:t>" That policy required </a:t>
            </a:r>
            <a:r>
              <a:rPr lang="en-US" sz="2400" b="1" dirty="0" smtClean="0"/>
              <a:t>CAs </a:t>
            </a:r>
            <a:r>
              <a:rPr lang="en-US" sz="2400" b="1" dirty="0"/>
              <a:t>participating in the Microsoft Root Certificate Program  </a:t>
            </a:r>
            <a:r>
              <a:rPr lang="en-US" sz="2400" dirty="0"/>
              <a:t>(e.g., effectively all major </a:t>
            </a:r>
            <a:r>
              <a:rPr lang="en-US" sz="2400" dirty="0" smtClean="0"/>
              <a:t>globally-trusted </a:t>
            </a:r>
            <a:r>
              <a:rPr lang="en-US" sz="2400" dirty="0"/>
              <a:t>Certificate </a:t>
            </a:r>
            <a:r>
              <a:rPr lang="en-US" sz="2400" dirty="0" smtClean="0"/>
              <a:t>Authorities</a:t>
            </a:r>
            <a:r>
              <a:rPr lang="en-US" sz="2400" dirty="0"/>
              <a:t>) </a:t>
            </a:r>
            <a:r>
              <a:rPr lang="en-US" sz="2400" b="1" dirty="0"/>
              <a:t>to stop issuing SHA1-signed certificates by January 1st, </a:t>
            </a:r>
            <a:r>
              <a:rPr lang="en-US" sz="2400" b="1" dirty="0" smtClean="0"/>
              <a:t>2016.</a:t>
            </a:r>
            <a:r>
              <a:rPr lang="en-US" sz="2400" b="1" dirty="0"/>
              <a:t>*</a:t>
            </a:r>
            <a:r>
              <a:rPr lang="en-US" sz="2400" b="1" dirty="0" smtClean="0"/>
              <a:t>** </a:t>
            </a:r>
            <a:r>
              <a:rPr lang="en-US" sz="2400" dirty="0" smtClean="0"/>
              <a:t>That date was generally believed to be pretty reasonable/doable.</a:t>
            </a:r>
            <a:endParaRPr lang="en-US" sz="2400" dirty="0"/>
          </a:p>
          <a:p>
            <a:pPr marL="0" indent="0">
              <a:buNone/>
            </a:pPr>
            <a:r>
              <a:rPr lang="en-US" sz="1600" dirty="0" smtClean="0"/>
              <a:t>-----</a:t>
            </a:r>
          </a:p>
          <a:p>
            <a:pPr marL="0" indent="0">
              <a:buNone/>
            </a:pPr>
            <a:r>
              <a:rPr lang="en-US" sz="1600" dirty="0"/>
              <a:t>* </a:t>
            </a:r>
            <a:r>
              <a:rPr lang="en-US" sz="1600" i="1" dirty="0"/>
              <a:t>Support for Windows XP is over, but China still has 200 million PCs using it,</a:t>
            </a:r>
          </a:p>
          <a:p>
            <a:pPr marL="0" indent="0">
              <a:buNone/>
            </a:pPr>
            <a:r>
              <a:rPr lang="en-US" sz="1600" dirty="0"/>
              <a:t>http://</a:t>
            </a:r>
            <a:r>
              <a:rPr lang="en-US" sz="1600" dirty="0" err="1"/>
              <a:t>www.techinasia.com</a:t>
            </a:r>
            <a:r>
              <a:rPr lang="en-US" sz="1600" dirty="0"/>
              <a:t>/windows-xp-now-dead-but-200-million-machines-in-china-still-using-</a:t>
            </a:r>
            <a:r>
              <a:rPr lang="en-US" sz="1600" dirty="0" smtClean="0"/>
              <a:t>it/</a:t>
            </a:r>
          </a:p>
          <a:p>
            <a:pPr marL="0" indent="0">
              <a:buNone/>
            </a:pPr>
            <a:r>
              <a:rPr lang="en-US" sz="1600" dirty="0" smtClean="0"/>
              <a:t>** </a:t>
            </a:r>
            <a:r>
              <a:rPr lang="en-US" sz="1600" i="1" dirty="0" smtClean="0"/>
              <a:t>Support </a:t>
            </a:r>
            <a:r>
              <a:rPr lang="en-US" sz="1600" i="1" dirty="0"/>
              <a:t>for Windows XP has ended,</a:t>
            </a:r>
            <a:r>
              <a:rPr lang="en-US" sz="1600" dirty="0"/>
              <a:t> </a:t>
            </a:r>
            <a:r>
              <a:rPr lang="en-US" sz="1600" dirty="0" smtClean="0"/>
              <a:t/>
            </a:r>
            <a:br>
              <a:rPr lang="en-US" sz="1600" dirty="0" smtClean="0"/>
            </a:br>
            <a:r>
              <a:rPr lang="en-US" sz="1600" dirty="0" smtClean="0"/>
              <a:t>http</a:t>
            </a:r>
            <a:r>
              <a:rPr lang="en-US" sz="1600" dirty="0"/>
              <a:t>://</a:t>
            </a:r>
            <a:r>
              <a:rPr lang="en-US" sz="1600" dirty="0" err="1"/>
              <a:t>www.microsoft.com</a:t>
            </a:r>
            <a:r>
              <a:rPr lang="en-US" sz="1600" dirty="0"/>
              <a:t>/en-us/windows/enterprise/end-of-</a:t>
            </a:r>
            <a:r>
              <a:rPr lang="en-US" sz="1600" dirty="0" err="1" smtClean="0"/>
              <a:t>support.aspx</a:t>
            </a:r>
            <a:endParaRPr lang="en-US" sz="1600" dirty="0" smtClean="0"/>
          </a:p>
          <a:p>
            <a:pPr marL="0" indent="0">
              <a:buNone/>
            </a:pPr>
            <a:r>
              <a:rPr lang="en-US" sz="1600" dirty="0" smtClean="0"/>
              <a:t>*** </a:t>
            </a:r>
            <a:r>
              <a:rPr lang="en-US" sz="1600" i="1" dirty="0"/>
              <a:t>SHA1 Deprecation Policy, </a:t>
            </a:r>
            <a:r>
              <a:rPr lang="en-US" sz="1600" i="1" dirty="0" smtClean="0"/>
              <a:t/>
            </a:r>
            <a:br>
              <a:rPr lang="en-US" sz="1600" i="1" dirty="0" smtClean="0"/>
            </a:br>
            <a:r>
              <a:rPr lang="en-US" sz="1600" dirty="0" smtClean="0"/>
              <a:t>http</a:t>
            </a:r>
            <a:r>
              <a:rPr lang="en-US" sz="1600" dirty="0"/>
              <a:t>://blogs.technet.com/b/</a:t>
            </a:r>
            <a:r>
              <a:rPr lang="en-US" sz="1600" dirty="0" err="1"/>
              <a:t>pki</a:t>
            </a:r>
            <a:r>
              <a:rPr lang="en-US" sz="1600" dirty="0"/>
              <a:t>/archive/2013/11/12/sha1-deprecation-</a:t>
            </a:r>
            <a:r>
              <a:rPr lang="en-US" sz="1600" dirty="0" smtClean="0"/>
              <a:t>policy.aspx</a:t>
            </a:r>
          </a:p>
        </p:txBody>
      </p:sp>
      <p:sp>
        <p:nvSpPr>
          <p:cNvPr id="4" name="Slide Number Placeholder 3"/>
          <p:cNvSpPr>
            <a:spLocks noGrp="1"/>
          </p:cNvSpPr>
          <p:nvPr>
            <p:ph type="sldNum" sz="quarter" idx="12"/>
          </p:nvPr>
        </p:nvSpPr>
        <p:spPr/>
        <p:txBody>
          <a:bodyPr/>
          <a:lstStyle/>
          <a:p>
            <a:fld id="{3243A768-3183-BF43-8E88-1711103CE1BD}" type="slidenum">
              <a:rPr lang="en-US" smtClean="0"/>
              <a:t>24</a:t>
            </a:fld>
            <a:endParaRPr lang="en-US"/>
          </a:p>
        </p:txBody>
      </p:sp>
    </p:spTree>
    <p:extLst>
      <p:ext uri="{BB962C8B-B14F-4D97-AF65-F5344CB8AC3E}">
        <p14:creationId xmlns:p14="http://schemas.microsoft.com/office/powerpoint/2010/main" val="321168368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25" y="143566"/>
            <a:ext cx="8937767" cy="816504"/>
          </a:xfrm>
        </p:spPr>
        <p:txBody>
          <a:bodyPr>
            <a:normAutofit/>
          </a:bodyPr>
          <a:lstStyle/>
          <a:p>
            <a:r>
              <a:rPr lang="en-US" sz="3200" b="1" dirty="0" smtClean="0">
                <a:cs typeface="Times New Roman"/>
              </a:rPr>
              <a:t>Google Chrome, On The Other Hand, Announced</a:t>
            </a:r>
            <a:br>
              <a:rPr lang="en-US" sz="3200" b="1" dirty="0" smtClean="0">
                <a:cs typeface="Times New Roman"/>
              </a:rPr>
            </a:br>
            <a:r>
              <a:rPr lang="en-US" sz="3200" b="1" dirty="0" smtClean="0">
                <a:cs typeface="Times New Roman"/>
              </a:rPr>
              <a:t>A </a:t>
            </a:r>
            <a:r>
              <a:rPr lang="en-US" sz="3200" b="1" u="sng" dirty="0" smtClean="0">
                <a:cs typeface="Times New Roman"/>
              </a:rPr>
              <a:t>Much More Aggressive</a:t>
            </a:r>
            <a:r>
              <a:rPr lang="en-US" sz="3200" b="1" dirty="0" smtClean="0">
                <a:cs typeface="Times New Roman"/>
              </a:rPr>
              <a:t> SHA-1 Time Schedule</a:t>
            </a:r>
            <a:endParaRPr lang="en-US" sz="3200" b="1" dirty="0">
              <a:latin typeface="Times New Roman"/>
              <a:cs typeface="Times New Roman"/>
            </a:endParaRPr>
          </a:p>
        </p:txBody>
      </p:sp>
      <p:sp>
        <p:nvSpPr>
          <p:cNvPr id="3" name="Content Placeholder 2"/>
          <p:cNvSpPr>
            <a:spLocks noGrp="1"/>
          </p:cNvSpPr>
          <p:nvPr>
            <p:ph idx="1"/>
          </p:nvPr>
        </p:nvSpPr>
        <p:spPr>
          <a:xfrm>
            <a:off x="253999" y="1240090"/>
            <a:ext cx="8624957" cy="5430171"/>
          </a:xfrm>
        </p:spPr>
        <p:txBody>
          <a:bodyPr>
            <a:normAutofit/>
          </a:bodyPr>
          <a:lstStyle/>
          <a:p>
            <a:r>
              <a:rPr lang="en-US" sz="2400" dirty="0" smtClean="0"/>
              <a:t>The Google Chrome people, makers of the world's most popular browser</a:t>
            </a:r>
            <a:r>
              <a:rPr lang="en-US" sz="2400" dirty="0"/>
              <a:t>, announced that </a:t>
            </a:r>
            <a:r>
              <a:rPr lang="en-US" sz="2400" b="1" dirty="0"/>
              <a:t>as of Chrome version </a:t>
            </a:r>
            <a:r>
              <a:rPr lang="en-US" sz="2400" b="1" dirty="0" smtClean="0"/>
              <a:t>39</a:t>
            </a:r>
            <a:r>
              <a:rPr lang="en-US" sz="2400" b="1" dirty="0"/>
              <a:t> </a:t>
            </a:r>
            <a:r>
              <a:rPr lang="en-US" sz="2400" b="1" dirty="0" smtClean="0"/>
              <a:t>(scheduled </a:t>
            </a:r>
            <a:r>
              <a:rPr lang="en-US" sz="2400" b="1" dirty="0"/>
              <a:t>for release in </a:t>
            </a:r>
            <a:r>
              <a:rPr lang="en-US" sz="2400" b="1" dirty="0" smtClean="0">
                <a:solidFill>
                  <a:srgbClr val="FF0000"/>
                </a:solidFill>
              </a:rPr>
              <a:t>NOVEMBER </a:t>
            </a:r>
            <a:r>
              <a:rPr lang="en-US" sz="2400" b="1" dirty="0" smtClean="0">
                <a:solidFill>
                  <a:srgbClr val="FF0000"/>
                </a:solidFill>
              </a:rPr>
              <a:t>2014</a:t>
            </a:r>
            <a:r>
              <a:rPr lang="en-US" sz="2400" b="1" dirty="0" smtClean="0"/>
              <a:t>), </a:t>
            </a:r>
            <a:r>
              <a:rPr lang="en-US" sz="2400" b="1" dirty="0"/>
              <a:t>any https sites which </a:t>
            </a:r>
            <a:r>
              <a:rPr lang="en-US" sz="2400" b="1" dirty="0" smtClean="0"/>
              <a:t>have certs </a:t>
            </a:r>
            <a:r>
              <a:rPr lang="en-US" sz="2400" b="1" dirty="0"/>
              <a:t>using SHA-1 </a:t>
            </a:r>
            <a:r>
              <a:rPr lang="en-US" sz="2400" b="1" dirty="0" smtClean="0"/>
              <a:t>AND which expire after </a:t>
            </a:r>
            <a:r>
              <a:rPr lang="en-US" sz="2400" b="1" dirty="0"/>
              <a:t>January 1st, 2017 </a:t>
            </a:r>
            <a:r>
              <a:rPr lang="en-US" sz="2400" b="1" dirty="0" smtClean="0"/>
              <a:t>will </a:t>
            </a:r>
            <a:r>
              <a:rPr lang="en-US" sz="2400" b="1" dirty="0"/>
              <a:t>no longer </a:t>
            </a:r>
            <a:r>
              <a:rPr lang="en-US" sz="2400" b="1" dirty="0" smtClean="0"/>
              <a:t>be shown as fully </a:t>
            </a:r>
            <a:r>
              <a:rPr lang="en-US" sz="2400" b="1" dirty="0"/>
              <a:t>trustworthy</a:t>
            </a:r>
            <a:r>
              <a:rPr lang="en-US" sz="2400" dirty="0"/>
              <a:t> in the Chrome </a:t>
            </a:r>
            <a:r>
              <a:rPr lang="en-US" sz="2400" dirty="0" smtClean="0"/>
              <a:t>browser's </a:t>
            </a:r>
            <a:r>
              <a:rPr lang="en-US" sz="2400" dirty="0"/>
              <a:t>user interface</a:t>
            </a:r>
            <a:r>
              <a:rPr lang="en-US" sz="2400" dirty="0" smtClean="0"/>
              <a:t>.*  Obviously </a:t>
            </a:r>
            <a:r>
              <a:rPr lang="en-US" sz="2400" dirty="0"/>
              <a:t>this would include most recently-issued three-year SHA-1 certificates</a:t>
            </a:r>
            <a:r>
              <a:rPr lang="en-US" sz="2400" dirty="0" smtClean="0"/>
              <a:t>. </a:t>
            </a:r>
          </a:p>
          <a:p>
            <a:r>
              <a:rPr lang="en-US" sz="2400" b="1" dirty="0" smtClean="0"/>
              <a:t>In general, this means that most sites will want to replace their SHA-1 certs with new SHA-2 certs as soon as possible.</a:t>
            </a:r>
            <a:br>
              <a:rPr lang="en-US" sz="2400" b="1" dirty="0" smtClean="0"/>
            </a:br>
            <a:r>
              <a:rPr lang="en-US" sz="2400" b="1" dirty="0" smtClean="0"/>
              <a:t>Most trusted certificate sources, including the InCommon Certificate Program, now have SHA-2 certs available. </a:t>
            </a:r>
          </a:p>
          <a:p>
            <a:r>
              <a:rPr lang="en-US" sz="2400" b="1" dirty="0" smtClean="0">
                <a:solidFill>
                  <a:srgbClr val="FF0000"/>
                </a:solidFill>
              </a:rPr>
              <a:t>RECOMMENDATION: START USING SHA-2 CERTS!</a:t>
            </a:r>
          </a:p>
          <a:p>
            <a:pPr marL="0" indent="0">
              <a:buNone/>
            </a:pPr>
            <a:r>
              <a:rPr lang="en-US" sz="1600" dirty="0" smtClean="0">
                <a:solidFill>
                  <a:srgbClr val="000000"/>
                </a:solidFill>
              </a:rPr>
              <a:t>-----</a:t>
            </a:r>
          </a:p>
          <a:p>
            <a:pPr marL="0" indent="0">
              <a:buNone/>
            </a:pPr>
            <a:r>
              <a:rPr lang="en-US" sz="1600" dirty="0">
                <a:solidFill>
                  <a:srgbClr val="000000"/>
                </a:solidFill>
              </a:rPr>
              <a:t>* </a:t>
            </a:r>
            <a:r>
              <a:rPr lang="en-US" sz="1600" dirty="0" smtClean="0">
                <a:solidFill>
                  <a:srgbClr val="000000"/>
                </a:solidFill>
              </a:rPr>
              <a:t>http</a:t>
            </a:r>
            <a:r>
              <a:rPr lang="en-US" sz="1600" dirty="0">
                <a:solidFill>
                  <a:srgbClr val="000000"/>
                </a:solidFill>
              </a:rPr>
              <a:t>://</a:t>
            </a:r>
            <a:r>
              <a:rPr lang="en-US" sz="1600" dirty="0" err="1">
                <a:solidFill>
                  <a:srgbClr val="000000"/>
                </a:solidFill>
              </a:rPr>
              <a:t>googleonlinesecurity.blogspot.com</a:t>
            </a:r>
            <a:r>
              <a:rPr lang="en-US" sz="1600" dirty="0">
                <a:solidFill>
                  <a:srgbClr val="000000"/>
                </a:solidFill>
              </a:rPr>
              <a:t>/2014/09/gradually-sunsetting-sha-1.html</a:t>
            </a:r>
          </a:p>
        </p:txBody>
      </p:sp>
      <p:sp>
        <p:nvSpPr>
          <p:cNvPr id="4" name="Slide Number Placeholder 3"/>
          <p:cNvSpPr>
            <a:spLocks noGrp="1"/>
          </p:cNvSpPr>
          <p:nvPr>
            <p:ph type="sldNum" sz="quarter" idx="12"/>
          </p:nvPr>
        </p:nvSpPr>
        <p:spPr/>
        <p:txBody>
          <a:bodyPr/>
          <a:lstStyle/>
          <a:p>
            <a:fld id="{3243A768-3183-BF43-8E88-1711103CE1BD}" type="slidenum">
              <a:rPr lang="en-US" smtClean="0"/>
              <a:t>25</a:t>
            </a:fld>
            <a:endParaRPr lang="en-US"/>
          </a:p>
        </p:txBody>
      </p:sp>
    </p:spTree>
    <p:extLst>
      <p:ext uri="{BB962C8B-B14F-4D97-AF65-F5344CB8AC3E}">
        <p14:creationId xmlns:p14="http://schemas.microsoft.com/office/powerpoint/2010/main" val="28127260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66"/>
            <a:ext cx="8229600" cy="556485"/>
          </a:xfrm>
        </p:spPr>
        <p:txBody>
          <a:bodyPr>
            <a:normAutofit/>
          </a:bodyPr>
          <a:lstStyle/>
          <a:p>
            <a:r>
              <a:rPr lang="en-US" sz="3200" b="1" dirty="0" smtClean="0">
                <a:cs typeface="Times New Roman"/>
              </a:rPr>
              <a:t>Caveats Associated With Moving to SHA-2</a:t>
            </a:r>
            <a:endParaRPr lang="en-US" sz="3200" b="1" dirty="0">
              <a:latin typeface="Times New Roman"/>
              <a:cs typeface="Times New Roman"/>
            </a:endParaRPr>
          </a:p>
        </p:txBody>
      </p:sp>
      <p:sp>
        <p:nvSpPr>
          <p:cNvPr id="3" name="Content Placeholder 2"/>
          <p:cNvSpPr>
            <a:spLocks noGrp="1"/>
          </p:cNvSpPr>
          <p:nvPr>
            <p:ph idx="1"/>
          </p:nvPr>
        </p:nvSpPr>
        <p:spPr>
          <a:xfrm>
            <a:off x="253999" y="820060"/>
            <a:ext cx="8624957" cy="5850201"/>
          </a:xfrm>
        </p:spPr>
        <p:txBody>
          <a:bodyPr>
            <a:normAutofit/>
          </a:bodyPr>
          <a:lstStyle/>
          <a:p>
            <a:r>
              <a:rPr lang="en-US" sz="2400" dirty="0" smtClean="0"/>
              <a:t>The decision to move to SHA-2 is not without potential "gotchas." In particular, </a:t>
            </a:r>
            <a:r>
              <a:rPr lang="en-US" sz="2400" b="1" dirty="0" smtClean="0"/>
              <a:t>some older systems or software may not be fully SHA-2 compatible.</a:t>
            </a:r>
            <a:r>
              <a:rPr lang="en-US" sz="2400" b="1" dirty="0">
                <a:solidFill>
                  <a:srgbClr val="000000"/>
                </a:solidFill>
              </a:rPr>
              <a:t> </a:t>
            </a:r>
            <a:r>
              <a:rPr lang="en-US" sz="2400" dirty="0" smtClean="0">
                <a:solidFill>
                  <a:srgbClr val="000000"/>
                </a:solidFill>
              </a:rPr>
              <a:t>My favorite page for SHA-2 compatibility information is probably </a:t>
            </a:r>
            <a:r>
              <a:rPr lang="en-US" sz="2400" dirty="0" err="1" smtClean="0">
                <a:solidFill>
                  <a:srgbClr val="000000"/>
                </a:solidFill>
              </a:rPr>
              <a:t>GlobalSign's</a:t>
            </a:r>
            <a:r>
              <a:rPr lang="en-US" sz="2400" dirty="0" smtClean="0">
                <a:solidFill>
                  <a:srgbClr val="000000"/>
                </a:solidFill>
              </a:rPr>
              <a:t> "SHA-256 Compatibility," https</a:t>
            </a:r>
            <a:r>
              <a:rPr lang="en-US" sz="2400" dirty="0">
                <a:solidFill>
                  <a:srgbClr val="000000"/>
                </a:solidFill>
              </a:rPr>
              <a:t>://support.globalsign.com/customer/portal/articles/1499561-sha-256-</a:t>
            </a:r>
            <a:r>
              <a:rPr lang="en-US" sz="2400" dirty="0" smtClean="0">
                <a:solidFill>
                  <a:srgbClr val="000000"/>
                </a:solidFill>
              </a:rPr>
              <a:t>compatibility</a:t>
            </a:r>
            <a:endParaRPr lang="en-US" sz="2400" dirty="0">
              <a:solidFill>
                <a:srgbClr val="000000"/>
              </a:solidFill>
            </a:endParaRPr>
          </a:p>
          <a:p>
            <a:r>
              <a:rPr lang="en-US" sz="2400" b="1" dirty="0" smtClean="0">
                <a:solidFill>
                  <a:srgbClr val="000000"/>
                </a:solidFill>
              </a:rPr>
              <a:t>If you are an InCommon Certificate Subscriber and have a system that isn't SHA-2 compatible: </a:t>
            </a:r>
            <a:r>
              <a:rPr lang="en-US" sz="2400" dirty="0" smtClean="0">
                <a:solidFill>
                  <a:srgbClr val="000000"/>
                </a:solidFill>
              </a:rPr>
              <a:t>the InCommon Certificate Service </a:t>
            </a:r>
            <a:r>
              <a:rPr lang="en-US" sz="2400" b="1" dirty="0" smtClean="0">
                <a:solidFill>
                  <a:srgbClr val="000000"/>
                </a:solidFill>
              </a:rPr>
              <a:t>is</a:t>
            </a:r>
            <a:r>
              <a:rPr lang="en-US" sz="2400" dirty="0" smtClean="0">
                <a:solidFill>
                  <a:srgbClr val="000000"/>
                </a:solidFill>
              </a:rPr>
              <a:t> currently still allowing its subscribers to get a </a:t>
            </a:r>
            <a:r>
              <a:rPr lang="en-US" sz="2400" b="1" dirty="0" smtClean="0">
                <a:solidFill>
                  <a:srgbClr val="000000"/>
                </a:solidFill>
              </a:rPr>
              <a:t>one year SHA-1 </a:t>
            </a:r>
            <a:r>
              <a:rPr lang="en-US" sz="2400" dirty="0" smtClean="0">
                <a:solidFill>
                  <a:srgbClr val="000000"/>
                </a:solidFill>
              </a:rPr>
              <a:t>certificate in addition to the new now-industry-standard SHA-2 1, 2 or 3 year certificates. If you need to use one of those one year SHA-1 cert because of SHA-2 compatibility issues, please use your year's "grace period" to figure out how you're going to handle your SHA-2 incompatible system.</a:t>
            </a:r>
            <a:r>
              <a:rPr lang="en-US" sz="2400" dirty="0">
                <a:solidFill>
                  <a:srgbClr val="000000"/>
                </a:solidFill>
              </a:rPr>
              <a:t> </a:t>
            </a:r>
            <a:r>
              <a:rPr lang="en-US" sz="2400" b="1" dirty="0" smtClean="0">
                <a:solidFill>
                  <a:srgbClr val="000000"/>
                </a:solidFill>
              </a:rPr>
              <a:t>ALL OTHER SERVERS SHOULD NOW BE USING SHA-2 CERTS.</a:t>
            </a:r>
          </a:p>
        </p:txBody>
      </p:sp>
      <p:sp>
        <p:nvSpPr>
          <p:cNvPr id="4" name="Slide Number Placeholder 3"/>
          <p:cNvSpPr>
            <a:spLocks noGrp="1"/>
          </p:cNvSpPr>
          <p:nvPr>
            <p:ph type="sldNum" sz="quarter" idx="12"/>
          </p:nvPr>
        </p:nvSpPr>
        <p:spPr/>
        <p:txBody>
          <a:bodyPr/>
          <a:lstStyle/>
          <a:p>
            <a:fld id="{3243A768-3183-BF43-8E88-1711103CE1BD}" type="slidenum">
              <a:rPr lang="en-US" smtClean="0"/>
              <a:t>26</a:t>
            </a:fld>
            <a:endParaRPr lang="en-US"/>
          </a:p>
        </p:txBody>
      </p:sp>
    </p:spTree>
    <p:extLst>
      <p:ext uri="{BB962C8B-B14F-4D97-AF65-F5344CB8AC3E}">
        <p14:creationId xmlns:p14="http://schemas.microsoft.com/office/powerpoint/2010/main" val="308600082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566"/>
            <a:ext cx="9144000" cy="556485"/>
          </a:xfrm>
        </p:spPr>
        <p:txBody>
          <a:bodyPr>
            <a:normAutofit/>
          </a:bodyPr>
          <a:lstStyle/>
          <a:p>
            <a:r>
              <a:rPr lang="en-US" sz="3200" b="1" dirty="0" smtClean="0">
                <a:solidFill>
                  <a:schemeClr val="accent1"/>
                </a:solidFill>
                <a:cs typeface="Times New Roman"/>
              </a:rPr>
              <a:t>[Aside: SHA-256, SHA-384, and</a:t>
            </a:r>
            <a:r>
              <a:rPr lang="en-US" sz="3200" b="1" dirty="0" smtClean="0">
                <a:cs typeface="Times New Roman"/>
              </a:rPr>
              <a:t> </a:t>
            </a:r>
            <a:r>
              <a:rPr lang="en-US" sz="3200" b="1" dirty="0" smtClean="0">
                <a:solidFill>
                  <a:srgbClr val="FF0000"/>
                </a:solidFill>
                <a:cs typeface="Times New Roman"/>
              </a:rPr>
              <a:t>SHA-512]</a:t>
            </a:r>
            <a:endParaRPr lang="en-US" sz="3200" b="1" dirty="0">
              <a:solidFill>
                <a:srgbClr val="FF0000"/>
              </a:solidFill>
              <a:cs typeface="Times New Roman"/>
            </a:endParaRPr>
          </a:p>
        </p:txBody>
      </p:sp>
      <p:sp>
        <p:nvSpPr>
          <p:cNvPr id="3" name="Content Placeholder 2"/>
          <p:cNvSpPr>
            <a:spLocks noGrp="1"/>
          </p:cNvSpPr>
          <p:nvPr>
            <p:ph idx="1"/>
          </p:nvPr>
        </p:nvSpPr>
        <p:spPr>
          <a:xfrm>
            <a:off x="253999" y="820060"/>
            <a:ext cx="8624957" cy="5850201"/>
          </a:xfrm>
        </p:spPr>
        <p:txBody>
          <a:bodyPr>
            <a:normAutofit/>
          </a:bodyPr>
          <a:lstStyle/>
          <a:p>
            <a:r>
              <a:rPr lang="en-US" sz="2400" dirty="0" smtClean="0"/>
              <a:t>SHA-2 is not just one hash function, it's actually a family of hashes, including SHA-256, SHA-384, and </a:t>
            </a:r>
            <a:r>
              <a:rPr lang="en-US" sz="2400" dirty="0" smtClean="0">
                <a:solidFill>
                  <a:srgbClr val="FF0000"/>
                </a:solidFill>
              </a:rPr>
              <a:t>SHA-512</a:t>
            </a:r>
            <a:r>
              <a:rPr lang="en-US" sz="2400" dirty="0" smtClean="0"/>
              <a:t>.</a:t>
            </a:r>
            <a:r>
              <a:rPr lang="en-US" sz="2400" dirty="0" smtClean="0">
                <a:solidFill>
                  <a:srgbClr val="000000"/>
                </a:solidFill>
              </a:rPr>
              <a:t> </a:t>
            </a:r>
            <a:br>
              <a:rPr lang="en-US" sz="2400" dirty="0" smtClean="0">
                <a:solidFill>
                  <a:srgbClr val="000000"/>
                </a:solidFill>
              </a:rPr>
            </a:br>
            <a:r>
              <a:rPr lang="en-US" sz="2400" dirty="0" smtClean="0">
                <a:solidFill>
                  <a:srgbClr val="000000"/>
                </a:solidFill>
              </a:rPr>
              <a:t>While you might expect implementations to support </a:t>
            </a:r>
            <a:r>
              <a:rPr lang="en-US" sz="2400" i="1" dirty="0" smtClean="0">
                <a:solidFill>
                  <a:srgbClr val="000000"/>
                </a:solidFill>
              </a:rPr>
              <a:t>all</a:t>
            </a:r>
            <a:r>
              <a:rPr lang="en-US" sz="2400" dirty="0" smtClean="0">
                <a:solidFill>
                  <a:srgbClr val="000000"/>
                </a:solidFill>
              </a:rPr>
              <a:t> members of the SHA-2 hash family if they support </a:t>
            </a:r>
            <a:r>
              <a:rPr lang="en-US" sz="2400" i="1" dirty="0" smtClean="0">
                <a:solidFill>
                  <a:srgbClr val="000000"/>
                </a:solidFill>
              </a:rPr>
              <a:t>any</a:t>
            </a:r>
            <a:r>
              <a:rPr lang="en-US" sz="2400" dirty="0" smtClean="0">
                <a:solidFill>
                  <a:srgbClr val="000000"/>
                </a:solidFill>
              </a:rPr>
              <a:t> of them, support for SHA-512 (at least when used with TLS 1.2) is </a:t>
            </a:r>
            <a:r>
              <a:rPr lang="en-US" sz="2400" dirty="0" smtClean="0">
                <a:solidFill>
                  <a:srgbClr val="FF0000"/>
                </a:solidFill>
              </a:rPr>
              <a:t>incomplete</a:t>
            </a:r>
            <a:r>
              <a:rPr lang="en-US" sz="2400" dirty="0" smtClean="0">
                <a:solidFill>
                  <a:srgbClr val="000000"/>
                </a:solidFill>
              </a:rPr>
              <a:t>.</a:t>
            </a:r>
          </a:p>
          <a:p>
            <a:r>
              <a:rPr lang="en-US" sz="2400" dirty="0" smtClean="0">
                <a:solidFill>
                  <a:srgbClr val="000000"/>
                </a:solidFill>
              </a:rPr>
              <a:t>InCommon discovered this with Comodo based on user reports after we deployed a SHA-512 intermediate cert (e.g., the "glue" between the trusted root cert and the end-entity cert). That SHA-512 intermediate worked fine for most modern systems and browsers, but had problems with some others, even with patches applied (e.g., see "</a:t>
            </a:r>
            <a:r>
              <a:rPr lang="en-US" sz="2400" dirty="0"/>
              <a:t>SHA512 is disabled in Windows when you use TLS </a:t>
            </a:r>
            <a:r>
              <a:rPr lang="en-US" sz="2400" dirty="0" smtClean="0"/>
              <a:t>1.2,</a:t>
            </a:r>
            <a:r>
              <a:rPr lang="en-US" sz="2400" dirty="0"/>
              <a:t>" </a:t>
            </a:r>
            <a:r>
              <a:rPr lang="en-US" sz="2400" dirty="0" smtClean="0"/>
              <a:t>http</a:t>
            </a:r>
            <a:r>
              <a:rPr lang="en-US" sz="2400" dirty="0"/>
              <a:t>://</a:t>
            </a:r>
            <a:r>
              <a:rPr lang="en-US" sz="2400" dirty="0" err="1"/>
              <a:t>support.microsoft.com</a:t>
            </a:r>
            <a:r>
              <a:rPr lang="en-US" sz="2400" dirty="0"/>
              <a:t>/kb/</a:t>
            </a:r>
            <a:r>
              <a:rPr lang="en-US" sz="2400" dirty="0" smtClean="0"/>
              <a:t>2973337 )</a:t>
            </a:r>
            <a:endParaRPr lang="en-US" sz="2400" dirty="0" smtClean="0">
              <a:solidFill>
                <a:srgbClr val="000000"/>
              </a:solidFill>
            </a:endParaRPr>
          </a:p>
          <a:p>
            <a:r>
              <a:rPr lang="en-US" sz="2400" dirty="0" smtClean="0">
                <a:solidFill>
                  <a:srgbClr val="000000"/>
                </a:solidFill>
              </a:rPr>
              <a:t>As a result, InCommon worked with Comodo to drop our SHA-2 intermediate cert back to SHA-384. That SHA-384 intermediate is now working as expected on all SHA-2 capable systems.</a:t>
            </a:r>
          </a:p>
        </p:txBody>
      </p:sp>
      <p:sp>
        <p:nvSpPr>
          <p:cNvPr id="4" name="Slide Number Placeholder 3"/>
          <p:cNvSpPr>
            <a:spLocks noGrp="1"/>
          </p:cNvSpPr>
          <p:nvPr>
            <p:ph type="sldNum" sz="quarter" idx="12"/>
          </p:nvPr>
        </p:nvSpPr>
        <p:spPr/>
        <p:txBody>
          <a:bodyPr/>
          <a:lstStyle/>
          <a:p>
            <a:fld id="{3243A768-3183-BF43-8E88-1711103CE1BD}" type="slidenum">
              <a:rPr lang="en-US" smtClean="0"/>
              <a:t>27</a:t>
            </a:fld>
            <a:endParaRPr lang="en-US"/>
          </a:p>
        </p:txBody>
      </p:sp>
    </p:spTree>
    <p:extLst>
      <p:ext uri="{BB962C8B-B14F-4D97-AF65-F5344CB8AC3E}">
        <p14:creationId xmlns:p14="http://schemas.microsoft.com/office/powerpoint/2010/main" val="371978397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03" y="143566"/>
            <a:ext cx="8870242" cy="556485"/>
          </a:xfrm>
        </p:spPr>
        <p:txBody>
          <a:bodyPr>
            <a:normAutofit/>
          </a:bodyPr>
          <a:lstStyle/>
          <a:p>
            <a:r>
              <a:rPr lang="en-US" sz="3200" b="1" dirty="0" smtClean="0">
                <a:cs typeface="Times New Roman"/>
              </a:rPr>
              <a:t>Sample Qualys SSL Client Check</a:t>
            </a:r>
            <a:endParaRPr lang="en-US" sz="3200" b="1" dirty="0">
              <a:solidFill>
                <a:srgbClr val="FF0000"/>
              </a:solidFill>
              <a:cs typeface="Times New Roman"/>
            </a:endParaRPr>
          </a:p>
        </p:txBody>
      </p:sp>
      <p:pic>
        <p:nvPicPr>
          <p:cNvPr id="7" name="Picture 6" descr="chrome-cli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60558"/>
            <a:ext cx="8190225" cy="3591694"/>
          </a:xfrm>
          <a:prstGeom prst="rect">
            <a:avLst/>
          </a:prstGeom>
        </p:spPr>
      </p:pic>
      <p:sp>
        <p:nvSpPr>
          <p:cNvPr id="8" name="TextBox 7"/>
          <p:cNvSpPr txBox="1"/>
          <p:nvPr/>
        </p:nvSpPr>
        <p:spPr>
          <a:xfrm>
            <a:off x="550015" y="5020367"/>
            <a:ext cx="7601735" cy="1200329"/>
          </a:xfrm>
          <a:prstGeom prst="rect">
            <a:avLst/>
          </a:prstGeom>
          <a:noFill/>
        </p:spPr>
        <p:txBody>
          <a:bodyPr wrap="none" rtlCol="0">
            <a:spAutoFit/>
          </a:bodyPr>
          <a:lstStyle/>
          <a:p>
            <a:r>
              <a:rPr lang="en-US" dirty="0" smtClean="0">
                <a:latin typeface="Times New Roman"/>
                <a:cs typeface="Times New Roman"/>
              </a:rPr>
              <a:t>Discussion of the ambiguity around the meaning of the signature </a:t>
            </a:r>
            <a:r>
              <a:rPr lang="en-US" dirty="0">
                <a:latin typeface="Times New Roman"/>
                <a:cs typeface="Times New Roman"/>
              </a:rPr>
              <a:t>algorithm </a:t>
            </a:r>
            <a:r>
              <a:rPr lang="en-US" dirty="0" smtClean="0">
                <a:latin typeface="Times New Roman"/>
                <a:cs typeface="Times New Roman"/>
              </a:rPr>
              <a:t>field </a:t>
            </a:r>
            <a:br>
              <a:rPr lang="en-US" dirty="0" smtClean="0">
                <a:latin typeface="Times New Roman"/>
                <a:cs typeface="Times New Roman"/>
              </a:rPr>
            </a:br>
            <a:r>
              <a:rPr lang="en-US" dirty="0" smtClean="0">
                <a:latin typeface="Times New Roman"/>
                <a:cs typeface="Times New Roman"/>
              </a:rPr>
              <a:t>can be seen in this discussion thread: </a:t>
            </a:r>
            <a:br>
              <a:rPr lang="en-US" dirty="0" smtClean="0">
                <a:latin typeface="Times New Roman"/>
                <a:cs typeface="Times New Roman"/>
              </a:rPr>
            </a:br>
            <a:r>
              <a:rPr lang="en-US" dirty="0" smtClean="0">
                <a:latin typeface="Times New Roman"/>
                <a:cs typeface="Times New Roman"/>
              </a:rPr>
              <a:t/>
            </a:r>
            <a:br>
              <a:rPr lang="en-US" dirty="0" smtClean="0">
                <a:latin typeface="Times New Roman"/>
                <a:cs typeface="Times New Roman"/>
              </a:rPr>
            </a:br>
            <a:r>
              <a:rPr lang="en-US" dirty="0" smtClean="0">
                <a:latin typeface="Times New Roman"/>
                <a:cs typeface="Times New Roman"/>
              </a:rPr>
              <a:t>http</a:t>
            </a:r>
            <a:r>
              <a:rPr lang="en-US" dirty="0">
                <a:latin typeface="Times New Roman"/>
                <a:cs typeface="Times New Roman"/>
              </a:rPr>
              <a:t>://</a:t>
            </a:r>
            <a:r>
              <a:rPr lang="en-US" dirty="0" err="1">
                <a:latin typeface="Times New Roman"/>
                <a:cs typeface="Times New Roman"/>
              </a:rPr>
              <a:t>www.ietf.org</a:t>
            </a:r>
            <a:r>
              <a:rPr lang="en-US" dirty="0">
                <a:latin typeface="Times New Roman"/>
                <a:cs typeface="Times New Roman"/>
              </a:rPr>
              <a:t>/mail-archive/web/</a:t>
            </a:r>
            <a:r>
              <a:rPr lang="en-US" dirty="0" err="1">
                <a:latin typeface="Times New Roman"/>
                <a:cs typeface="Times New Roman"/>
              </a:rPr>
              <a:t>tls</a:t>
            </a:r>
            <a:r>
              <a:rPr lang="en-US" dirty="0">
                <a:latin typeface="Times New Roman"/>
                <a:cs typeface="Times New Roman"/>
              </a:rPr>
              <a:t>/current/msg13599.html</a:t>
            </a:r>
          </a:p>
        </p:txBody>
      </p:sp>
      <p:sp>
        <p:nvSpPr>
          <p:cNvPr id="9" name="Slide Number Placeholder 8"/>
          <p:cNvSpPr>
            <a:spLocks noGrp="1"/>
          </p:cNvSpPr>
          <p:nvPr>
            <p:ph type="sldNum" sz="quarter" idx="12"/>
          </p:nvPr>
        </p:nvSpPr>
        <p:spPr/>
        <p:txBody>
          <a:bodyPr/>
          <a:lstStyle/>
          <a:p>
            <a:fld id="{3243A768-3183-BF43-8E88-1711103CE1BD}" type="slidenum">
              <a:rPr lang="en-US" smtClean="0"/>
              <a:t>28</a:t>
            </a:fld>
            <a:endParaRPr lang="en-US"/>
          </a:p>
        </p:txBody>
      </p:sp>
    </p:spTree>
    <p:extLst>
      <p:ext uri="{BB962C8B-B14F-4D97-AF65-F5344CB8AC3E}">
        <p14:creationId xmlns:p14="http://schemas.microsoft.com/office/powerpoint/2010/main" val="3260230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66"/>
            <a:ext cx="8229600" cy="616126"/>
          </a:xfrm>
        </p:spPr>
        <p:txBody>
          <a:bodyPr>
            <a:normAutofit/>
          </a:bodyPr>
          <a:lstStyle/>
          <a:p>
            <a:r>
              <a:rPr lang="en-US" sz="3200" b="1" dirty="0" smtClean="0">
                <a:cs typeface="Times New Roman"/>
              </a:rPr>
              <a:t>(d) Strength of Your Public Key Crypto</a:t>
            </a:r>
            <a:endParaRPr lang="en-US" sz="3200" b="1" dirty="0">
              <a:latin typeface="Times New Roman"/>
              <a:cs typeface="Times New Roman"/>
            </a:endParaRPr>
          </a:p>
        </p:txBody>
      </p:sp>
      <p:sp>
        <p:nvSpPr>
          <p:cNvPr id="3" name="Content Placeholder 2"/>
          <p:cNvSpPr>
            <a:spLocks noGrp="1"/>
          </p:cNvSpPr>
          <p:nvPr>
            <p:ph idx="1"/>
          </p:nvPr>
        </p:nvSpPr>
        <p:spPr>
          <a:xfrm>
            <a:off x="253999" y="985226"/>
            <a:ext cx="8624957" cy="5685036"/>
          </a:xfrm>
        </p:spPr>
        <p:txBody>
          <a:bodyPr>
            <a:normAutofit/>
          </a:bodyPr>
          <a:lstStyle/>
          <a:p>
            <a:r>
              <a:rPr lang="en-US" sz="2400" dirty="0" smtClean="0"/>
              <a:t>Remember how we mentioned that you create a public/private </a:t>
            </a:r>
            <a:r>
              <a:rPr lang="en-US" sz="2400" dirty="0"/>
              <a:t/>
            </a:r>
            <a:br>
              <a:rPr lang="en-US" sz="2400" dirty="0"/>
            </a:br>
            <a:r>
              <a:rPr lang="en-US" sz="2400" dirty="0" smtClean="0"/>
              <a:t>key </a:t>
            </a:r>
            <a:r>
              <a:rPr lang="en-US" sz="2400" dirty="0" smtClean="0"/>
              <a:t>pair when you create a certificate signing request?</a:t>
            </a:r>
          </a:p>
          <a:p>
            <a:endParaRPr lang="en-US" sz="2400" dirty="0"/>
          </a:p>
          <a:p>
            <a:r>
              <a:rPr lang="en-US" sz="2400" dirty="0" smtClean="0"/>
              <a:t>Those keys are virtually always </a:t>
            </a:r>
            <a:r>
              <a:rPr lang="en-US" sz="2400" b="1" dirty="0" smtClean="0"/>
              <a:t>RSA-2048 bit </a:t>
            </a:r>
            <a:r>
              <a:rPr lang="en-US" sz="2400" dirty="0" smtClean="0"/>
              <a:t>keys at this point</a:t>
            </a:r>
            <a:r>
              <a:rPr lang="en-US" sz="2400" dirty="0" smtClean="0"/>
              <a:t>.</a:t>
            </a:r>
          </a:p>
          <a:p>
            <a:endParaRPr lang="en-US" sz="2400" dirty="0"/>
          </a:p>
          <a:p>
            <a:r>
              <a:rPr lang="en-US" sz="2400" dirty="0" smtClean="0"/>
              <a:t>The strength of those keys plays a major role in determining the strength of your SSL/TLS crypto overall.</a:t>
            </a:r>
          </a:p>
          <a:p>
            <a:endParaRPr lang="en-US" sz="2400" dirty="0"/>
          </a:p>
          <a:p>
            <a:r>
              <a:rPr lang="en-US" sz="2400" dirty="0" smtClean="0"/>
              <a:t>Show how did you pick RSA-2048? In most cases, you're using RSA-2048 because... well, because everyone else is, too.</a:t>
            </a:r>
          </a:p>
          <a:p>
            <a:endParaRPr lang="en-US" sz="2400" dirty="0"/>
          </a:p>
          <a:p>
            <a:r>
              <a:rPr lang="en-US" sz="2400" dirty="0" smtClean="0"/>
              <a:t>That doesn't mean it's the right choice. Let's assume that we want all parts of our crypto to be of roughly the same strength, instead.</a:t>
            </a:r>
            <a:endParaRPr lang="en-US" sz="2400" dirty="0" smtClean="0"/>
          </a:p>
        </p:txBody>
      </p:sp>
      <p:sp>
        <p:nvSpPr>
          <p:cNvPr id="4" name="Slide Number Placeholder 3"/>
          <p:cNvSpPr>
            <a:spLocks noGrp="1"/>
          </p:cNvSpPr>
          <p:nvPr>
            <p:ph type="sldNum" sz="quarter" idx="12"/>
          </p:nvPr>
        </p:nvSpPr>
        <p:spPr/>
        <p:txBody>
          <a:bodyPr/>
          <a:lstStyle/>
          <a:p>
            <a:fld id="{3243A768-3183-BF43-8E88-1711103CE1BD}" type="slidenum">
              <a:rPr lang="en-US" smtClean="0"/>
              <a:t>29</a:t>
            </a:fld>
            <a:endParaRPr lang="en-US" dirty="0"/>
          </a:p>
        </p:txBody>
      </p:sp>
    </p:spTree>
    <p:extLst>
      <p:ext uri="{BB962C8B-B14F-4D97-AF65-F5344CB8AC3E}">
        <p14:creationId xmlns:p14="http://schemas.microsoft.com/office/powerpoint/2010/main" val="4084406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03" y="143565"/>
            <a:ext cx="8850242" cy="696496"/>
          </a:xfrm>
        </p:spPr>
        <p:txBody>
          <a:bodyPr>
            <a:noAutofit/>
          </a:bodyPr>
          <a:lstStyle/>
          <a:p>
            <a:r>
              <a:rPr lang="en-US" sz="4200" b="1" dirty="0" smtClean="0">
                <a:solidFill>
                  <a:srgbClr val="FF0000"/>
                </a:solidFill>
                <a:latin typeface="Times New Roman"/>
                <a:cs typeface="Times New Roman"/>
              </a:rPr>
              <a:t>If You Do Only ONE Thing</a:t>
            </a:r>
            <a:endParaRPr lang="en-US" sz="4200" b="1" dirty="0">
              <a:solidFill>
                <a:srgbClr val="FF0000"/>
              </a:solidFill>
              <a:latin typeface="Times New Roman"/>
              <a:cs typeface="Times New Roman"/>
            </a:endParaRPr>
          </a:p>
        </p:txBody>
      </p:sp>
      <p:sp>
        <p:nvSpPr>
          <p:cNvPr id="3" name="Content Placeholder 2"/>
          <p:cNvSpPr>
            <a:spLocks noGrp="1"/>
          </p:cNvSpPr>
          <p:nvPr>
            <p:ph idx="1"/>
          </p:nvPr>
        </p:nvSpPr>
        <p:spPr>
          <a:xfrm>
            <a:off x="253999" y="1160085"/>
            <a:ext cx="8624957" cy="5510176"/>
          </a:xfrm>
        </p:spPr>
        <p:txBody>
          <a:bodyPr>
            <a:normAutofit/>
          </a:bodyPr>
          <a:lstStyle/>
          <a:p>
            <a:pPr marL="0" indent="0" algn="ctr">
              <a:buNone/>
            </a:pPr>
            <a:r>
              <a:rPr lang="en-US" b="1" u="sng" dirty="0" smtClean="0">
                <a:solidFill>
                  <a:srgbClr val="FF0000"/>
                </a:solidFill>
              </a:rPr>
              <a:t>PLEASE</a:t>
            </a:r>
            <a:r>
              <a:rPr lang="en-US" b="1" dirty="0" smtClean="0">
                <a:solidFill>
                  <a:srgbClr val="FF0000"/>
                </a:solidFill>
              </a:rPr>
              <a:t> check your "secure" web </a:t>
            </a:r>
            <a:br>
              <a:rPr lang="en-US" b="1" dirty="0" smtClean="0">
                <a:solidFill>
                  <a:srgbClr val="FF0000"/>
                </a:solidFill>
              </a:rPr>
            </a:br>
            <a:r>
              <a:rPr lang="en-US" b="1" dirty="0" smtClean="0">
                <a:solidFill>
                  <a:srgbClr val="FF0000"/>
                </a:solidFill>
              </a:rPr>
              <a:t>servers using the free Qualys SSL Tester:</a:t>
            </a:r>
            <a:r>
              <a:rPr lang="en-US" b="1" dirty="0">
                <a:solidFill>
                  <a:srgbClr val="FF0000"/>
                </a:solidFill>
              </a:rPr>
              <a:t/>
            </a:r>
            <a:br>
              <a:rPr lang="en-US" b="1" dirty="0">
                <a:solidFill>
                  <a:srgbClr val="FF0000"/>
                </a:solidFill>
              </a:rPr>
            </a:br>
            <a:r>
              <a:rPr lang="en-US" b="1" dirty="0" smtClean="0">
                <a:solidFill>
                  <a:srgbClr val="FF0000"/>
                </a:solidFill>
              </a:rPr>
              <a:t/>
            </a:r>
            <a:br>
              <a:rPr lang="en-US" b="1" dirty="0" smtClean="0">
                <a:solidFill>
                  <a:srgbClr val="FF0000"/>
                </a:solidFill>
              </a:rPr>
            </a:br>
            <a:r>
              <a:rPr lang="en-US" b="1" dirty="0" smtClean="0">
                <a:solidFill>
                  <a:srgbClr val="FF0000"/>
                </a:solidFill>
              </a:rPr>
              <a:t>https</a:t>
            </a:r>
            <a:r>
              <a:rPr lang="en-US" b="1" dirty="0">
                <a:solidFill>
                  <a:srgbClr val="FF0000"/>
                </a:solidFill>
              </a:rPr>
              <a:t>://www.ssllabs.com/ssltest</a:t>
            </a:r>
            <a:r>
              <a:rPr lang="en-US" b="1" dirty="0" smtClean="0">
                <a:solidFill>
                  <a:srgbClr val="FF0000"/>
                </a:solidFill>
              </a:rPr>
              <a:t>/</a:t>
            </a:r>
          </a:p>
          <a:p>
            <a:pPr marL="0" indent="0" algn="ctr">
              <a:buNone/>
            </a:pPr>
            <a:endParaRPr lang="en-US" b="1" dirty="0">
              <a:solidFill>
                <a:srgbClr val="FF0000"/>
              </a:solidFill>
            </a:endParaRPr>
          </a:p>
          <a:p>
            <a:pPr marL="0" indent="0" algn="ctr">
              <a:buNone/>
            </a:pPr>
            <a:r>
              <a:rPr lang="en-US" b="1" dirty="0" smtClean="0">
                <a:solidFill>
                  <a:srgbClr val="FF0000"/>
                </a:solidFill>
                <a:sym typeface="Wingdings"/>
              </a:rPr>
              <a:t> </a:t>
            </a:r>
            <a:r>
              <a:rPr lang="en-US" b="1" dirty="0" smtClean="0">
                <a:solidFill>
                  <a:srgbClr val="FF0000"/>
                </a:solidFill>
              </a:rPr>
              <a:t>Note: you probably have MULTIPLE</a:t>
            </a:r>
            <a:br>
              <a:rPr lang="en-US" b="1" dirty="0" smtClean="0">
                <a:solidFill>
                  <a:srgbClr val="FF0000"/>
                </a:solidFill>
              </a:rPr>
            </a:br>
            <a:r>
              <a:rPr lang="en-US" b="1" dirty="0" smtClean="0">
                <a:solidFill>
                  <a:srgbClr val="FF0000"/>
                </a:solidFill>
              </a:rPr>
              <a:t>"secure" servers on your campus, not just </a:t>
            </a:r>
            <a:br>
              <a:rPr lang="en-US" b="1" dirty="0" smtClean="0">
                <a:solidFill>
                  <a:srgbClr val="FF0000"/>
                </a:solidFill>
              </a:rPr>
            </a:br>
            <a:r>
              <a:rPr lang="en-US" b="1" dirty="0" smtClean="0">
                <a:solidFill>
                  <a:srgbClr val="FF0000"/>
                </a:solidFill>
              </a:rPr>
              <a:t>https://</a:t>
            </a:r>
            <a:r>
              <a:rPr lang="en-US" b="1" dirty="0" err="1" smtClean="0">
                <a:solidFill>
                  <a:srgbClr val="FF0000"/>
                </a:solidFill>
              </a:rPr>
              <a:t>www.whatever.edu</a:t>
            </a:r>
            <a:r>
              <a:rPr lang="en-US" b="1" dirty="0" smtClean="0">
                <a:solidFill>
                  <a:srgbClr val="FF0000"/>
                </a:solidFill>
              </a:rPr>
              <a:t>/ </a:t>
            </a:r>
            <a:br>
              <a:rPr lang="en-US" b="1" dirty="0" smtClean="0">
                <a:solidFill>
                  <a:srgbClr val="FF0000"/>
                </a:solidFill>
              </a:rPr>
            </a:br>
            <a:r>
              <a:rPr lang="en-US" b="1" dirty="0" smtClean="0">
                <a:solidFill>
                  <a:srgbClr val="FF0000"/>
                </a:solidFill>
              </a:rPr>
              <a:t/>
            </a:r>
            <a:br>
              <a:rPr lang="en-US" b="1" dirty="0" smtClean="0">
                <a:solidFill>
                  <a:srgbClr val="FF0000"/>
                </a:solidFill>
              </a:rPr>
            </a:br>
            <a:r>
              <a:rPr lang="en-US" b="1" dirty="0" smtClean="0">
                <a:solidFill>
                  <a:srgbClr val="FF0000"/>
                </a:solidFill>
              </a:rPr>
              <a:t>Be sure you check ALL of them. </a:t>
            </a:r>
            <a:r>
              <a:rPr lang="en-US" b="1" dirty="0" smtClean="0">
                <a:solidFill>
                  <a:srgbClr val="FF0000"/>
                </a:solidFill>
                <a:sym typeface="Wingdings"/>
              </a:rPr>
              <a:t></a:t>
            </a:r>
            <a:endParaRPr lang="en-US" b="1" dirty="0" smtClean="0">
              <a:solidFill>
                <a:srgbClr val="FF0000"/>
              </a:solidFill>
            </a:endParaRPr>
          </a:p>
        </p:txBody>
      </p:sp>
      <p:sp>
        <p:nvSpPr>
          <p:cNvPr id="4" name="Slide Number Placeholder 3"/>
          <p:cNvSpPr>
            <a:spLocks noGrp="1"/>
          </p:cNvSpPr>
          <p:nvPr>
            <p:ph type="sldNum" sz="quarter" idx="12"/>
          </p:nvPr>
        </p:nvSpPr>
        <p:spPr/>
        <p:txBody>
          <a:bodyPr/>
          <a:lstStyle/>
          <a:p>
            <a:fld id="{3243A768-3183-BF43-8E88-1711103CE1BD}" type="slidenum">
              <a:rPr lang="en-US" smtClean="0"/>
              <a:t>3</a:t>
            </a:fld>
            <a:endParaRPr lang="en-US"/>
          </a:p>
        </p:txBody>
      </p:sp>
    </p:spTree>
    <p:extLst>
      <p:ext uri="{BB962C8B-B14F-4D97-AF65-F5344CB8AC3E}">
        <p14:creationId xmlns:p14="http://schemas.microsoft.com/office/powerpoint/2010/main" val="204413486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566"/>
            <a:ext cx="9144000" cy="816504"/>
          </a:xfrm>
        </p:spPr>
        <p:txBody>
          <a:bodyPr>
            <a:normAutofit/>
          </a:bodyPr>
          <a:lstStyle/>
          <a:p>
            <a:r>
              <a:rPr lang="en-US" sz="3200" b="1" dirty="0" smtClean="0">
                <a:cs typeface="Times New Roman"/>
              </a:rPr>
              <a:t>If We Need SHA-2 For Our Hashes...</a:t>
            </a:r>
            <a:endParaRPr lang="en-US" sz="3200" b="1" dirty="0">
              <a:latin typeface="Times New Roman"/>
              <a:cs typeface="Times New Roman"/>
            </a:endParaRPr>
          </a:p>
        </p:txBody>
      </p:sp>
      <p:sp>
        <p:nvSpPr>
          <p:cNvPr id="3" name="Content Placeholder 2"/>
          <p:cNvSpPr>
            <a:spLocks noGrp="1"/>
          </p:cNvSpPr>
          <p:nvPr>
            <p:ph idx="1"/>
          </p:nvPr>
        </p:nvSpPr>
        <p:spPr>
          <a:xfrm>
            <a:off x="253999" y="1240090"/>
            <a:ext cx="8624957" cy="5430171"/>
          </a:xfrm>
        </p:spPr>
        <p:txBody>
          <a:bodyPr>
            <a:normAutofit/>
          </a:bodyPr>
          <a:lstStyle/>
          <a:p>
            <a:r>
              <a:rPr lang="en-US" sz="2400" dirty="0" smtClean="0"/>
              <a:t>When you replace your SHA-1 cert with a stronger SHA-2 cert, this may also be a good time to think about whether your want to stay with RSA-2048, or if you want to start using RSA-4096 to keep your asymmetric crypto at an "equivalent level of strength."</a:t>
            </a:r>
          </a:p>
        </p:txBody>
      </p:sp>
      <p:sp>
        <p:nvSpPr>
          <p:cNvPr id="4" name="Slide Number Placeholder 3"/>
          <p:cNvSpPr>
            <a:spLocks noGrp="1"/>
          </p:cNvSpPr>
          <p:nvPr>
            <p:ph type="sldNum" sz="quarter" idx="12"/>
          </p:nvPr>
        </p:nvSpPr>
        <p:spPr/>
        <p:txBody>
          <a:bodyPr/>
          <a:lstStyle/>
          <a:p>
            <a:fld id="{3243A768-3183-BF43-8E88-1711103CE1BD}" type="slidenum">
              <a:rPr lang="en-US" smtClean="0"/>
              <a:t>30</a:t>
            </a:fld>
            <a:endParaRPr lang="en-US" dirty="0"/>
          </a:p>
        </p:txBody>
      </p:sp>
      <p:pic>
        <p:nvPicPr>
          <p:cNvPr id="5" name="Picture 4" descr="keylengt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028" y="2876024"/>
            <a:ext cx="6941500" cy="3676526"/>
          </a:xfrm>
          <a:prstGeom prst="rect">
            <a:avLst/>
          </a:prstGeom>
        </p:spPr>
      </p:pic>
    </p:spTree>
    <p:extLst>
      <p:ext uri="{BB962C8B-B14F-4D97-AF65-F5344CB8AC3E}">
        <p14:creationId xmlns:p14="http://schemas.microsoft.com/office/powerpoint/2010/main" val="2134201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66"/>
            <a:ext cx="8229600" cy="816504"/>
          </a:xfrm>
        </p:spPr>
        <p:txBody>
          <a:bodyPr>
            <a:normAutofit/>
          </a:bodyPr>
          <a:lstStyle/>
          <a:p>
            <a:r>
              <a:rPr lang="en-US" sz="3200" b="1" dirty="0" smtClean="0">
                <a:cs typeface="Times New Roman"/>
              </a:rPr>
              <a:t>Roughly 3% of Site Are </a:t>
            </a:r>
            <a:r>
              <a:rPr lang="en-US" sz="3200" b="1" dirty="0" smtClean="0">
                <a:cs typeface="Times New Roman"/>
              </a:rPr>
              <a:t>ALREADY </a:t>
            </a:r>
            <a:r>
              <a:rPr lang="en-US" sz="3200" b="1" dirty="0" smtClean="0">
                <a:cs typeface="Times New Roman"/>
              </a:rPr>
              <a:t/>
            </a:r>
            <a:br>
              <a:rPr lang="en-US" sz="3200" b="1" dirty="0" smtClean="0">
                <a:cs typeface="Times New Roman"/>
              </a:rPr>
            </a:br>
            <a:r>
              <a:rPr lang="en-US" sz="3200" b="1" dirty="0" smtClean="0">
                <a:cs typeface="Times New Roman"/>
              </a:rPr>
              <a:t>Using RSA-4096 Bit Keys...</a:t>
            </a:r>
            <a:endParaRPr lang="en-US" sz="3200" b="1" dirty="0">
              <a:latin typeface="Times New Roman"/>
              <a:cs typeface="Times New Roman"/>
            </a:endParaRPr>
          </a:p>
        </p:txBody>
      </p:sp>
      <p:sp>
        <p:nvSpPr>
          <p:cNvPr id="3" name="Content Placeholder 2"/>
          <p:cNvSpPr>
            <a:spLocks noGrp="1"/>
          </p:cNvSpPr>
          <p:nvPr>
            <p:ph idx="1"/>
          </p:nvPr>
        </p:nvSpPr>
        <p:spPr>
          <a:xfrm>
            <a:off x="253999" y="1240090"/>
            <a:ext cx="8624957" cy="5430171"/>
          </a:xfrm>
        </p:spPr>
        <p:txBody>
          <a:bodyPr>
            <a:normAutofit/>
          </a:bodyPr>
          <a:lstStyle/>
          <a:p>
            <a:r>
              <a:rPr lang="en-US" sz="2400" dirty="0" smtClean="0"/>
              <a:t>Most </a:t>
            </a:r>
            <a:r>
              <a:rPr lang="en-US" sz="2400" dirty="0" smtClean="0"/>
              <a:t>SSL/TLS server </a:t>
            </a:r>
            <a:r>
              <a:rPr lang="en-US" sz="2400" dirty="0" smtClean="0"/>
              <a:t>certs </a:t>
            </a:r>
            <a:r>
              <a:rPr lang="en-US" sz="2400" dirty="0" smtClean="0"/>
              <a:t>currently use</a:t>
            </a:r>
            <a:r>
              <a:rPr lang="en-US" sz="2400" dirty="0" smtClean="0"/>
              <a:t/>
            </a:r>
            <a:br>
              <a:rPr lang="en-US" sz="2400" dirty="0" smtClean="0"/>
            </a:br>
            <a:r>
              <a:rPr lang="en-US" sz="2400" dirty="0" smtClean="0"/>
              <a:t>RSA</a:t>
            </a:r>
            <a:r>
              <a:rPr lang="en-US" sz="2400" dirty="0" smtClean="0"/>
              <a:t>-2048 (see the "</a:t>
            </a:r>
            <a:r>
              <a:rPr lang="en-US" sz="2400" dirty="0" err="1" smtClean="0"/>
              <a:t>SSLPulse</a:t>
            </a:r>
            <a:r>
              <a:rPr lang="en-US" sz="2400" dirty="0" smtClean="0"/>
              <a:t>" results</a:t>
            </a:r>
            <a:br>
              <a:rPr lang="en-US" sz="2400" dirty="0" smtClean="0"/>
            </a:br>
            <a:r>
              <a:rPr lang="en-US" sz="2400" dirty="0" smtClean="0"/>
              <a:t>to the right). RSA-2048 appears to be </a:t>
            </a:r>
            <a:br>
              <a:rPr lang="en-US" sz="2400" dirty="0" smtClean="0"/>
            </a:br>
            <a:r>
              <a:rPr lang="en-US" sz="2400" dirty="0" smtClean="0"/>
              <a:t>okay for now, however some sites </a:t>
            </a:r>
            <a:br>
              <a:rPr lang="en-US" sz="2400" dirty="0" smtClean="0"/>
            </a:br>
            <a:r>
              <a:rPr lang="en-US" sz="2400" dirty="0" smtClean="0"/>
              <a:t>ARE beginning to migrate to RSA-4096. </a:t>
            </a:r>
            <a:br>
              <a:rPr lang="en-US" sz="2400" dirty="0" smtClean="0"/>
            </a:br>
            <a:r>
              <a:rPr lang="en-US" sz="2400" dirty="0" smtClean="0"/>
              <a:t>Many CAs, including Comodo, will </a:t>
            </a:r>
            <a:br>
              <a:rPr lang="en-US" sz="2400" dirty="0" smtClean="0"/>
            </a:br>
            <a:r>
              <a:rPr lang="en-US" sz="2400" dirty="0" smtClean="0"/>
              <a:t>allow you to submit a CSR for either </a:t>
            </a:r>
            <a:br>
              <a:rPr lang="en-US" sz="2400" dirty="0" smtClean="0"/>
            </a:br>
            <a:r>
              <a:rPr lang="en-US" sz="2400" dirty="0" smtClean="0"/>
              <a:t>RSA-2048 or RSA-4096 (just use the </a:t>
            </a:r>
            <a:br>
              <a:rPr lang="en-US" sz="2400" dirty="0" smtClean="0"/>
            </a:br>
            <a:r>
              <a:rPr lang="en-US" sz="2400" dirty="0" smtClean="0"/>
              <a:t>appropriate command line flag when </a:t>
            </a:r>
            <a:br>
              <a:rPr lang="en-US" sz="2400" dirty="0" smtClean="0"/>
            </a:br>
            <a:r>
              <a:rPr lang="en-US" sz="2400" dirty="0" smtClean="0"/>
              <a:t>generating your CSR with OpenSSL). </a:t>
            </a:r>
            <a:endParaRPr lang="en-US" sz="2400" dirty="0"/>
          </a:p>
          <a:p>
            <a:r>
              <a:rPr lang="en-US" sz="2400" dirty="0" smtClean="0"/>
              <a:t>Note: if you do elect to just stay with RSA-2048, you will NOT </a:t>
            </a:r>
            <a:br>
              <a:rPr lang="en-US" sz="2400" dirty="0" smtClean="0"/>
            </a:br>
            <a:r>
              <a:rPr lang="en-US" sz="2400" dirty="0" smtClean="0"/>
              <a:t>be able to get a "perfect score" from the Qualys SSL Tester.</a:t>
            </a:r>
          </a:p>
          <a:p>
            <a:r>
              <a:rPr lang="en-US" sz="2400" dirty="0" smtClean="0"/>
              <a:t>Please also note: using RSA-4096 </a:t>
            </a:r>
            <a:r>
              <a:rPr lang="en-US" sz="2400" u="sng" dirty="0" smtClean="0"/>
              <a:t>will</a:t>
            </a:r>
            <a:r>
              <a:rPr lang="en-US" sz="2400" dirty="0" smtClean="0"/>
              <a:t> likely reduce the capacity of your server; be careful if you're running on the "ragged edge."</a:t>
            </a:r>
          </a:p>
        </p:txBody>
      </p:sp>
      <p:sp>
        <p:nvSpPr>
          <p:cNvPr id="4" name="Slide Number Placeholder 3"/>
          <p:cNvSpPr>
            <a:spLocks noGrp="1"/>
          </p:cNvSpPr>
          <p:nvPr>
            <p:ph type="sldNum" sz="quarter" idx="12"/>
          </p:nvPr>
        </p:nvSpPr>
        <p:spPr/>
        <p:txBody>
          <a:bodyPr/>
          <a:lstStyle/>
          <a:p>
            <a:fld id="{3243A768-3183-BF43-8E88-1711103CE1BD}" type="slidenum">
              <a:rPr lang="en-US" smtClean="0"/>
              <a:t>31</a:t>
            </a:fld>
            <a:endParaRPr lang="en-US" dirty="0"/>
          </a:p>
        </p:txBody>
      </p:sp>
      <p:pic>
        <p:nvPicPr>
          <p:cNvPr id="5" name="Picture 4" descr="key-strengt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7995" y="1240090"/>
            <a:ext cx="2658805" cy="3200234"/>
          </a:xfrm>
          <a:prstGeom prst="rect">
            <a:avLst/>
          </a:prstGeom>
        </p:spPr>
      </p:pic>
    </p:spTree>
    <p:extLst>
      <p:ext uri="{BB962C8B-B14F-4D97-AF65-F5344CB8AC3E}">
        <p14:creationId xmlns:p14="http://schemas.microsoft.com/office/powerpoint/2010/main" val="3633540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66"/>
            <a:ext cx="8229600" cy="606489"/>
          </a:xfrm>
        </p:spPr>
        <p:txBody>
          <a:bodyPr>
            <a:normAutofit/>
          </a:bodyPr>
          <a:lstStyle/>
          <a:p>
            <a:r>
              <a:rPr lang="en-US" sz="3200" b="1" dirty="0" smtClean="0">
                <a:cs typeface="Times New Roman"/>
              </a:rPr>
              <a:t>RSA-2048 vs RSA-4096 Relative Performance</a:t>
            </a:r>
            <a:endParaRPr lang="en-US" sz="3200" b="1" dirty="0">
              <a:latin typeface="Times New Roman"/>
              <a:cs typeface="Times New Roman"/>
            </a:endParaRPr>
          </a:p>
        </p:txBody>
      </p:sp>
      <p:sp>
        <p:nvSpPr>
          <p:cNvPr id="3" name="Content Placeholder 2"/>
          <p:cNvSpPr>
            <a:spLocks noGrp="1"/>
          </p:cNvSpPr>
          <p:nvPr>
            <p:ph idx="1"/>
          </p:nvPr>
        </p:nvSpPr>
        <p:spPr>
          <a:xfrm>
            <a:off x="253999" y="910066"/>
            <a:ext cx="8624957" cy="5760195"/>
          </a:xfrm>
        </p:spPr>
        <p:txBody>
          <a:bodyPr>
            <a:normAutofit/>
          </a:bodyPr>
          <a:lstStyle/>
          <a:p>
            <a:r>
              <a:rPr lang="en-US" sz="2400" dirty="0" smtClean="0"/>
              <a:t>For one sample system:</a:t>
            </a:r>
            <a:br>
              <a:rPr lang="en-US" sz="2400" dirty="0" smtClean="0"/>
            </a:br>
            <a:r>
              <a:rPr lang="en-US" sz="2400" dirty="0" smtClean="0"/>
              <a:t/>
            </a:r>
            <a:br>
              <a:rPr lang="en-US" sz="2400" dirty="0" smtClean="0"/>
            </a:br>
            <a:r>
              <a:rPr lang="en-US" sz="2400" dirty="0" smtClean="0"/>
              <a:t>$ openssl </a:t>
            </a:r>
            <a:r>
              <a:rPr lang="en-US" sz="2400" dirty="0"/>
              <a:t>speed rsa2048 </a:t>
            </a:r>
            <a:r>
              <a:rPr lang="en-US" sz="2400" dirty="0" smtClean="0"/>
              <a:t>rsa4096</a:t>
            </a:r>
            <a:br>
              <a:rPr lang="en-US" sz="2400" dirty="0" smtClean="0"/>
            </a:br>
            <a:r>
              <a:rPr lang="is-IS" sz="2400" dirty="0" smtClean="0"/>
              <a:t>[snip]</a:t>
            </a:r>
            <a:br>
              <a:rPr lang="is-IS" sz="2400" dirty="0" smtClean="0"/>
            </a:br>
            <a:r>
              <a:rPr lang="is-IS" sz="2400" dirty="0" smtClean="0"/>
              <a:t>		                  </a:t>
            </a:r>
            <a:r>
              <a:rPr lang="is-IS" sz="2400" dirty="0"/>
              <a:t>sign </a:t>
            </a:r>
            <a:r>
              <a:rPr lang="is-IS" sz="2400" dirty="0" smtClean="0"/>
              <a:t>	   </a:t>
            </a:r>
            <a:r>
              <a:rPr lang="is-IS" sz="2400" dirty="0"/>
              <a:t>verify  </a:t>
            </a:r>
            <a:r>
              <a:rPr lang="is-IS" sz="2400" dirty="0" smtClean="0"/>
              <a:t>	    sign</a:t>
            </a:r>
            <a:r>
              <a:rPr lang="is-IS" sz="2400" dirty="0"/>
              <a:t>/s  </a:t>
            </a:r>
            <a:r>
              <a:rPr lang="is-IS" sz="2400" dirty="0" smtClean="0"/>
              <a:t>verify</a:t>
            </a:r>
            <a:r>
              <a:rPr lang="is-IS" sz="2400" dirty="0"/>
              <a:t>/</a:t>
            </a:r>
            <a:r>
              <a:rPr lang="is-IS" sz="2400" dirty="0" smtClean="0"/>
              <a:t>s</a:t>
            </a:r>
            <a:br>
              <a:rPr lang="is-IS" sz="2400" dirty="0" smtClean="0"/>
            </a:br>
            <a:r>
              <a:rPr lang="en-US" sz="2400" dirty="0" err="1" smtClean="0"/>
              <a:t>rsa</a:t>
            </a:r>
            <a:r>
              <a:rPr lang="en-US" sz="2400" dirty="0" smtClean="0"/>
              <a:t> </a:t>
            </a:r>
            <a:r>
              <a:rPr lang="en-US" sz="2400" dirty="0"/>
              <a:t>2048 bits 0.002786s 0.000089s    358.9  </a:t>
            </a:r>
            <a:r>
              <a:rPr lang="en-US" sz="2400" dirty="0" smtClean="0"/>
              <a:t>11218.8</a:t>
            </a:r>
            <a:br>
              <a:rPr lang="en-US" sz="2400" dirty="0" smtClean="0"/>
            </a:br>
            <a:r>
              <a:rPr lang="en-US" sz="2400" dirty="0" err="1" smtClean="0"/>
              <a:t>rsa</a:t>
            </a:r>
            <a:r>
              <a:rPr lang="en-US" sz="2400" dirty="0" smtClean="0"/>
              <a:t> </a:t>
            </a:r>
            <a:r>
              <a:rPr lang="en-US" sz="2400" dirty="0"/>
              <a:t>4096 bits 0.020470s 0.000329s     48.9   </a:t>
            </a:r>
            <a:r>
              <a:rPr lang="en-US" sz="2400" dirty="0" smtClean="0"/>
              <a:t>3041.2</a:t>
            </a:r>
          </a:p>
          <a:p>
            <a:endParaRPr lang="en-US" sz="2400" dirty="0"/>
          </a:p>
          <a:p>
            <a:r>
              <a:rPr lang="en-US" sz="2400" dirty="0" smtClean="0"/>
              <a:t>Doing the math:</a:t>
            </a:r>
            <a:br>
              <a:rPr lang="en-US" sz="2400" dirty="0" smtClean="0"/>
            </a:br>
            <a:r>
              <a:rPr lang="en-US" sz="2400" dirty="0" smtClean="0"/>
              <a:t/>
            </a:r>
            <a:br>
              <a:rPr lang="en-US" sz="2400" dirty="0" smtClean="0"/>
            </a:br>
            <a:r>
              <a:rPr lang="en-US" sz="2400" dirty="0" smtClean="0"/>
              <a:t>-- RSA-4096 </a:t>
            </a:r>
            <a:r>
              <a:rPr lang="en-US" sz="2400" b="1" dirty="0" smtClean="0"/>
              <a:t>signing</a:t>
            </a:r>
            <a:r>
              <a:rPr lang="en-US" sz="2400" dirty="0" smtClean="0"/>
              <a:t> takes roughly </a:t>
            </a:r>
            <a:r>
              <a:rPr lang="en-US" sz="2400" b="1" dirty="0" smtClean="0"/>
              <a:t>7.3X </a:t>
            </a:r>
            <a:r>
              <a:rPr lang="en-US" sz="2400" dirty="0" smtClean="0"/>
              <a:t>as long as RSA-2048</a:t>
            </a:r>
            <a:br>
              <a:rPr lang="en-US" sz="2400" dirty="0" smtClean="0"/>
            </a:br>
            <a:r>
              <a:rPr lang="en-US" sz="2400" dirty="0" smtClean="0"/>
              <a:t>-- RSA-4096 </a:t>
            </a:r>
            <a:r>
              <a:rPr lang="en-US" sz="2400" b="1" dirty="0" smtClean="0"/>
              <a:t>verifying</a:t>
            </a:r>
            <a:r>
              <a:rPr lang="en-US" sz="2400" dirty="0" smtClean="0"/>
              <a:t> takes roughly </a:t>
            </a:r>
            <a:r>
              <a:rPr lang="en-US" sz="2400" b="1" dirty="0" smtClean="0"/>
              <a:t>3.7X</a:t>
            </a:r>
            <a:r>
              <a:rPr lang="en-US" sz="2400" dirty="0" smtClean="0"/>
              <a:t> as long as RSA-2048</a:t>
            </a:r>
            <a:endParaRPr lang="en-US" sz="2400" dirty="0"/>
          </a:p>
          <a:p>
            <a:endParaRPr lang="en-US" sz="2400" dirty="0" smtClean="0"/>
          </a:p>
          <a:p>
            <a:r>
              <a:rPr lang="en-US" sz="2400" dirty="0" smtClean="0"/>
              <a:t>Your mileage WILL vary. </a:t>
            </a:r>
            <a:r>
              <a:rPr lang="en-US" sz="2400" b="1" dirty="0" smtClean="0"/>
              <a:t>Test your system to avoid surprises.</a:t>
            </a:r>
          </a:p>
        </p:txBody>
      </p:sp>
      <p:sp>
        <p:nvSpPr>
          <p:cNvPr id="4" name="Slide Number Placeholder 3"/>
          <p:cNvSpPr>
            <a:spLocks noGrp="1"/>
          </p:cNvSpPr>
          <p:nvPr>
            <p:ph type="sldNum" sz="quarter" idx="12"/>
          </p:nvPr>
        </p:nvSpPr>
        <p:spPr/>
        <p:txBody>
          <a:bodyPr/>
          <a:lstStyle/>
          <a:p>
            <a:fld id="{3243A768-3183-BF43-8E88-1711103CE1BD}" type="slidenum">
              <a:rPr lang="en-US" smtClean="0"/>
              <a:t>32</a:t>
            </a:fld>
            <a:endParaRPr lang="en-US" dirty="0"/>
          </a:p>
        </p:txBody>
      </p:sp>
    </p:spTree>
    <p:extLst>
      <p:ext uri="{BB962C8B-B14F-4D97-AF65-F5344CB8AC3E}">
        <p14:creationId xmlns:p14="http://schemas.microsoft.com/office/powerpoint/2010/main" val="2167419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04" y="143566"/>
            <a:ext cx="8880242" cy="556485"/>
          </a:xfrm>
        </p:spPr>
        <p:txBody>
          <a:bodyPr>
            <a:normAutofit/>
          </a:bodyPr>
          <a:lstStyle/>
          <a:p>
            <a:r>
              <a:rPr lang="en-US" sz="3200" b="1" dirty="0" smtClean="0">
                <a:cs typeface="Times New Roman"/>
              </a:rPr>
              <a:t>(e) Trust Chains: Mind Your Intermediates</a:t>
            </a:r>
            <a:endParaRPr lang="en-US" sz="3200" b="1" dirty="0">
              <a:cs typeface="Times New Roman"/>
            </a:endParaRPr>
          </a:p>
        </p:txBody>
      </p:sp>
      <p:sp>
        <p:nvSpPr>
          <p:cNvPr id="3" name="Content Placeholder 2"/>
          <p:cNvSpPr>
            <a:spLocks noGrp="1"/>
          </p:cNvSpPr>
          <p:nvPr>
            <p:ph idx="1"/>
          </p:nvPr>
        </p:nvSpPr>
        <p:spPr>
          <a:xfrm>
            <a:off x="253999" y="820060"/>
            <a:ext cx="8624957" cy="5850201"/>
          </a:xfrm>
        </p:spPr>
        <p:txBody>
          <a:bodyPr>
            <a:normAutofit/>
          </a:bodyPr>
          <a:lstStyle/>
          <a:p>
            <a:r>
              <a:rPr lang="en-US" sz="2400" dirty="0" smtClean="0"/>
              <a:t>The old </a:t>
            </a:r>
            <a:r>
              <a:rPr lang="en-US" sz="2400" dirty="0" smtClean="0"/>
              <a:t>days</a:t>
            </a:r>
            <a:r>
              <a:rPr lang="en-US" sz="2400" dirty="0"/>
              <a:t> </a:t>
            </a:r>
            <a:r>
              <a:rPr lang="en-US" sz="2400" dirty="0" smtClean="0"/>
              <a:t>(</a:t>
            </a:r>
            <a:r>
              <a:rPr lang="en-US" sz="2400" dirty="0" smtClean="0"/>
              <a:t>when </a:t>
            </a:r>
            <a:r>
              <a:rPr lang="en-US" sz="2400" dirty="0" smtClean="0"/>
              <a:t>trusted root certs directly signed end-entity </a:t>
            </a:r>
            <a:r>
              <a:rPr lang="en-US" sz="2400" dirty="0" smtClean="0"/>
              <a:t>certs) </a:t>
            </a:r>
            <a:r>
              <a:rPr lang="en-US" sz="2400" dirty="0" smtClean="0"/>
              <a:t>are long gone. These days, trusted root certs are used to sign an </a:t>
            </a:r>
            <a:r>
              <a:rPr lang="en-US" sz="2400" i="1" dirty="0" smtClean="0"/>
              <a:t>intermediate cert</a:t>
            </a:r>
            <a:r>
              <a:rPr lang="en-US" sz="2400" dirty="0" smtClean="0"/>
              <a:t>, and that intermediate cert is then used to sign the end-entity cert used by your servers. (Sometimes there may even be a 2</a:t>
            </a:r>
            <a:r>
              <a:rPr lang="en-US" sz="2400" baseline="30000" dirty="0" smtClean="0"/>
              <a:t>nd</a:t>
            </a:r>
            <a:r>
              <a:rPr lang="en-US" sz="2400" dirty="0" smtClean="0"/>
              <a:t> or 3rd intermediate cert in that trust chain)</a:t>
            </a:r>
          </a:p>
          <a:p>
            <a:r>
              <a:rPr lang="en-US" sz="2400" dirty="0" smtClean="0"/>
              <a:t>One sometimes overlooked fact is that YOUR SERVER needs to provide any required intermediate certs as well as its own server cert. (The root </a:t>
            </a:r>
            <a:r>
              <a:rPr lang="en-US" sz="2400" dirty="0" smtClean="0"/>
              <a:t>cert's </a:t>
            </a:r>
            <a:r>
              <a:rPr lang="en-US" sz="2400" dirty="0" smtClean="0"/>
              <a:t>already present in the browser trust anchors, so you don't need to provide that) While you might expect the browser to be able to "automagically" find and download any required (but missing) intermediates, it just doesn't work that way.</a:t>
            </a:r>
          </a:p>
          <a:p>
            <a:r>
              <a:rPr lang="en-US" sz="2400" b="1" dirty="0" smtClean="0"/>
              <a:t>Therefore, as part of installing your certs, be SURE you also install the required intermediate(s),</a:t>
            </a:r>
            <a:r>
              <a:rPr lang="en-US" sz="2400" dirty="0" smtClean="0"/>
              <a:t> and in the </a:t>
            </a:r>
            <a:r>
              <a:rPr lang="en-US" sz="2400" b="1" dirty="0" smtClean="0"/>
              <a:t>right order</a:t>
            </a:r>
            <a:r>
              <a:rPr lang="en-US" sz="2400" dirty="0" smtClean="0"/>
              <a:t> </a:t>
            </a:r>
            <a:br>
              <a:rPr lang="en-US" sz="2400" dirty="0" smtClean="0"/>
            </a:br>
            <a:r>
              <a:rPr lang="en-US" sz="2400" dirty="0" smtClean="0"/>
              <a:t>(if you're using more than one intermediate cert). [Consult your server's documentation for the correct intermediate ordering]</a:t>
            </a:r>
            <a:endParaRPr lang="en-US" sz="2400" dirty="0"/>
          </a:p>
        </p:txBody>
      </p:sp>
      <p:sp>
        <p:nvSpPr>
          <p:cNvPr id="4" name="Slide Number Placeholder 3"/>
          <p:cNvSpPr>
            <a:spLocks noGrp="1"/>
          </p:cNvSpPr>
          <p:nvPr>
            <p:ph type="sldNum" sz="quarter" idx="12"/>
          </p:nvPr>
        </p:nvSpPr>
        <p:spPr/>
        <p:txBody>
          <a:bodyPr/>
          <a:lstStyle/>
          <a:p>
            <a:fld id="{3243A768-3183-BF43-8E88-1711103CE1BD}" type="slidenum">
              <a:rPr lang="en-US" smtClean="0"/>
              <a:t>33</a:t>
            </a:fld>
            <a:endParaRPr lang="en-US" dirty="0"/>
          </a:p>
        </p:txBody>
      </p:sp>
    </p:spTree>
    <p:extLst>
      <p:ext uri="{BB962C8B-B14F-4D97-AF65-F5344CB8AC3E}">
        <p14:creationId xmlns:p14="http://schemas.microsoft.com/office/powerpoint/2010/main" val="3624085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566"/>
            <a:ext cx="9144000" cy="556485"/>
          </a:xfrm>
        </p:spPr>
        <p:txBody>
          <a:bodyPr>
            <a:normAutofit/>
          </a:bodyPr>
          <a:lstStyle/>
          <a:p>
            <a:r>
              <a:rPr lang="en-US" sz="3200" b="1" dirty="0" smtClean="0">
                <a:solidFill>
                  <a:srgbClr val="4F81BD"/>
                </a:solidFill>
                <a:cs typeface="Times New Roman"/>
              </a:rPr>
              <a:t>[Can There Be </a:t>
            </a:r>
            <a:r>
              <a:rPr lang="en-US" sz="3200" b="1" u="sng" dirty="0" smtClean="0">
                <a:solidFill>
                  <a:srgbClr val="4F81BD"/>
                </a:solidFill>
                <a:cs typeface="Times New Roman"/>
              </a:rPr>
              <a:t>Multiple</a:t>
            </a:r>
            <a:r>
              <a:rPr lang="en-US" sz="3200" b="1" dirty="0" smtClean="0">
                <a:solidFill>
                  <a:srgbClr val="4F81BD"/>
                </a:solidFill>
                <a:cs typeface="Times New Roman"/>
              </a:rPr>
              <a:t> Trust Paths? Yes]</a:t>
            </a:r>
            <a:endParaRPr lang="en-US" sz="3200" b="1" dirty="0">
              <a:solidFill>
                <a:srgbClr val="4F81BD"/>
              </a:solidFill>
              <a:cs typeface="Times New Roman"/>
            </a:endParaRPr>
          </a:p>
        </p:txBody>
      </p:sp>
      <p:sp>
        <p:nvSpPr>
          <p:cNvPr id="3" name="Content Placeholder 2"/>
          <p:cNvSpPr>
            <a:spLocks noGrp="1"/>
          </p:cNvSpPr>
          <p:nvPr>
            <p:ph idx="1"/>
          </p:nvPr>
        </p:nvSpPr>
        <p:spPr>
          <a:xfrm>
            <a:off x="253999" y="820060"/>
            <a:ext cx="8624957" cy="5850201"/>
          </a:xfrm>
        </p:spPr>
        <p:txBody>
          <a:bodyPr>
            <a:normAutofit/>
          </a:bodyPr>
          <a:lstStyle/>
          <a:p>
            <a:r>
              <a:rPr lang="en-US" sz="2400" dirty="0" smtClean="0"/>
              <a:t>At least in the case of InCommon's SHA-2 certs, there are actually two paths to a trusted root</a:t>
            </a:r>
            <a:r>
              <a:rPr lang="en-US" sz="2400" dirty="0"/>
              <a:t> </a:t>
            </a:r>
            <a:r>
              <a:rPr lang="en-US" sz="2400" dirty="0" smtClean="0"/>
              <a:t>that are provided.</a:t>
            </a:r>
          </a:p>
          <a:p>
            <a:r>
              <a:rPr lang="en-US" sz="2400" dirty="0" smtClean="0"/>
              <a:t>The </a:t>
            </a:r>
            <a:r>
              <a:rPr lang="en-US" sz="2400" b="1" dirty="0" smtClean="0"/>
              <a:t>short path</a:t>
            </a:r>
            <a:r>
              <a:rPr lang="en-US" sz="2400" dirty="0" smtClean="0"/>
              <a:t> is all that's needed for browsers that already trust</a:t>
            </a:r>
            <a:br>
              <a:rPr lang="en-US" sz="2400" dirty="0" smtClean="0"/>
            </a:br>
            <a:r>
              <a:rPr lang="en-US" sz="2400" dirty="0" smtClean="0"/>
              <a:t>the USERTrust RSA Certification Authority [SHA-2] trust anchor.</a:t>
            </a:r>
            <a:br>
              <a:rPr lang="en-US" sz="2400" dirty="0" smtClean="0"/>
            </a:br>
            <a:r>
              <a:rPr lang="en-US" sz="2400" dirty="0" smtClean="0"/>
              <a:t>The </a:t>
            </a:r>
            <a:r>
              <a:rPr lang="en-US" sz="2400" b="1" dirty="0" smtClean="0"/>
              <a:t>extended path </a:t>
            </a:r>
            <a:r>
              <a:rPr lang="en-US" sz="2400" dirty="0" smtClean="0"/>
              <a:t>(with cross-signing to </a:t>
            </a:r>
            <a:r>
              <a:rPr lang="en-US" sz="2400" dirty="0" err="1" smtClean="0"/>
              <a:t>Comodo's</a:t>
            </a:r>
            <a:r>
              <a:rPr lang="en-US" sz="2400" dirty="0" smtClean="0"/>
              <a:t> </a:t>
            </a:r>
            <a:r>
              <a:rPr lang="en-US" sz="2400" dirty="0" smtClean="0"/>
              <a:t>AddTrust External CA Root) </a:t>
            </a:r>
            <a:r>
              <a:rPr lang="en-US" sz="2400" dirty="0" smtClean="0"/>
              <a:t>is a </a:t>
            </a:r>
            <a:r>
              <a:rPr lang="en-US" sz="2400" dirty="0" smtClean="0"/>
              <a:t>temporary solution for other browsers.</a:t>
            </a:r>
            <a:endParaRPr lang="en-US" sz="2400" dirty="0"/>
          </a:p>
          <a:p>
            <a:r>
              <a:rPr lang="en-US" sz="2400" u="sng" dirty="0" smtClean="0"/>
              <a:t>Short path:</a:t>
            </a:r>
            <a:br>
              <a:rPr lang="en-US" sz="2400" u="sng" dirty="0" smtClean="0"/>
            </a:br>
            <a:r>
              <a:rPr lang="en-US" sz="2400" dirty="0" smtClean="0"/>
              <a:t>		USERTrust </a:t>
            </a:r>
            <a:r>
              <a:rPr lang="en-US" sz="2400" dirty="0"/>
              <a:t>RSA Certification </a:t>
            </a:r>
            <a:r>
              <a:rPr lang="en-US" sz="2400" dirty="0" smtClean="0"/>
              <a:t>Authority [SHA-2]</a:t>
            </a:r>
            <a:br>
              <a:rPr lang="en-US" sz="2400" dirty="0" smtClean="0"/>
            </a:br>
            <a:r>
              <a:rPr lang="en-US" sz="2400" dirty="0" smtClean="0"/>
              <a:t> 			InCommon </a:t>
            </a:r>
            <a:r>
              <a:rPr lang="en-US" sz="2400" dirty="0"/>
              <a:t>RSA Server </a:t>
            </a:r>
            <a:r>
              <a:rPr lang="en-US" sz="2400" dirty="0" smtClean="0"/>
              <a:t>CA [SHA-2]</a:t>
            </a:r>
            <a:r>
              <a:rPr lang="en-US" sz="2400" dirty="0"/>
              <a:t/>
            </a:r>
            <a:br>
              <a:rPr lang="en-US" sz="2400" dirty="0"/>
            </a:br>
            <a:r>
              <a:rPr lang="en-US" sz="2400" dirty="0" smtClean="0"/>
              <a:t>				End</a:t>
            </a:r>
            <a:r>
              <a:rPr lang="en-US" sz="2400" dirty="0"/>
              <a:t>-Entity </a:t>
            </a:r>
            <a:r>
              <a:rPr lang="en-US" sz="2400" dirty="0" smtClean="0"/>
              <a:t>Certificate (your </a:t>
            </a:r>
            <a:r>
              <a:rPr lang="en-US" sz="2400" dirty="0"/>
              <a:t>server's cert</a:t>
            </a:r>
            <a:r>
              <a:rPr lang="en-US" sz="2400" dirty="0" smtClean="0"/>
              <a:t>) [SHA-2]</a:t>
            </a:r>
            <a:endParaRPr lang="en-US" sz="2400" dirty="0"/>
          </a:p>
          <a:p>
            <a:r>
              <a:rPr lang="en-US" sz="2400" u="sng" dirty="0" smtClean="0">
                <a:solidFill>
                  <a:srgbClr val="000000"/>
                </a:solidFill>
              </a:rPr>
              <a:t>Extended path:</a:t>
            </a:r>
            <a:r>
              <a:rPr lang="en-US" sz="2400" u="sng" dirty="0">
                <a:solidFill>
                  <a:srgbClr val="000000"/>
                </a:solidFill>
              </a:rPr>
              <a:t/>
            </a:r>
            <a:br>
              <a:rPr lang="en-US" sz="2400" u="sng" dirty="0">
                <a:solidFill>
                  <a:srgbClr val="000000"/>
                </a:solidFill>
              </a:rPr>
            </a:br>
            <a:r>
              <a:rPr lang="en-US" sz="2400" b="1" i="1" dirty="0"/>
              <a:t>AddTrust External CA </a:t>
            </a:r>
            <a:r>
              <a:rPr lang="en-US" sz="2400" b="1" i="1" dirty="0" smtClean="0"/>
              <a:t>Root</a:t>
            </a:r>
            <a:r>
              <a:rPr lang="en-US" sz="2400" b="1" dirty="0"/>
              <a:t> </a:t>
            </a:r>
            <a:r>
              <a:rPr lang="en-US" sz="2400" b="1" dirty="0" smtClean="0"/>
              <a:t>[SHA-1]</a:t>
            </a:r>
            <a:r>
              <a:rPr lang="en-US" sz="2400" b="1" i="1" dirty="0"/>
              <a:t/>
            </a:r>
            <a:br>
              <a:rPr lang="en-US" sz="2400" b="1" i="1" dirty="0"/>
            </a:br>
            <a:r>
              <a:rPr lang="en-US" sz="2400" dirty="0" smtClean="0"/>
              <a:t> </a:t>
            </a:r>
            <a:r>
              <a:rPr lang="en-US" sz="2400" dirty="0"/>
              <a:t>		USERTrust RSA Certification </a:t>
            </a:r>
            <a:r>
              <a:rPr lang="en-US" sz="2400" dirty="0" smtClean="0"/>
              <a:t>Authority [SHA-2]</a:t>
            </a:r>
            <a:r>
              <a:rPr lang="en-US" sz="2400" dirty="0"/>
              <a:t/>
            </a:r>
            <a:br>
              <a:rPr lang="en-US" sz="2400" dirty="0"/>
            </a:br>
            <a:r>
              <a:rPr lang="en-US" sz="2400" dirty="0"/>
              <a:t>			InCommon RSA Server </a:t>
            </a:r>
            <a:r>
              <a:rPr lang="en-US" sz="2400" dirty="0" smtClean="0"/>
              <a:t>CA [SHA-2]</a:t>
            </a:r>
            <a:r>
              <a:rPr lang="en-US" sz="2400" dirty="0"/>
              <a:t/>
            </a:r>
            <a:br>
              <a:rPr lang="en-US" sz="2400" dirty="0"/>
            </a:br>
            <a:r>
              <a:rPr lang="en-US" sz="2400" dirty="0"/>
              <a:t>				End-Entity Certificate </a:t>
            </a:r>
            <a:r>
              <a:rPr lang="en-US" sz="2400" dirty="0" smtClean="0"/>
              <a:t>(your </a:t>
            </a:r>
            <a:r>
              <a:rPr lang="en-US" sz="2400" dirty="0"/>
              <a:t>server's cert</a:t>
            </a:r>
            <a:r>
              <a:rPr lang="en-US" sz="2400" dirty="0" smtClean="0"/>
              <a:t>) [SHA-2]</a:t>
            </a:r>
            <a:endParaRPr lang="en-US" sz="2400" dirty="0"/>
          </a:p>
        </p:txBody>
      </p:sp>
      <p:sp>
        <p:nvSpPr>
          <p:cNvPr id="4" name="Slide Number Placeholder 3"/>
          <p:cNvSpPr>
            <a:spLocks noGrp="1"/>
          </p:cNvSpPr>
          <p:nvPr>
            <p:ph type="sldNum" sz="quarter" idx="12"/>
          </p:nvPr>
        </p:nvSpPr>
        <p:spPr/>
        <p:txBody>
          <a:bodyPr/>
          <a:lstStyle/>
          <a:p>
            <a:fld id="{3243A768-3183-BF43-8E88-1711103CE1BD}" type="slidenum">
              <a:rPr lang="en-US" smtClean="0"/>
              <a:t>34</a:t>
            </a:fld>
            <a:endParaRPr lang="en-US"/>
          </a:p>
        </p:txBody>
      </p:sp>
    </p:spTree>
    <p:extLst>
      <p:ext uri="{BB962C8B-B14F-4D97-AF65-F5344CB8AC3E}">
        <p14:creationId xmlns:p14="http://schemas.microsoft.com/office/powerpoint/2010/main" val="1074639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566"/>
            <a:ext cx="9144000" cy="556485"/>
          </a:xfrm>
        </p:spPr>
        <p:txBody>
          <a:bodyPr>
            <a:normAutofit/>
          </a:bodyPr>
          <a:lstStyle/>
          <a:p>
            <a:r>
              <a:rPr lang="en-US" sz="3200" b="1" dirty="0" smtClean="0">
                <a:cs typeface="Times New Roman"/>
              </a:rPr>
              <a:t>"</a:t>
            </a:r>
            <a:r>
              <a:rPr lang="en-US" sz="3200" b="1" dirty="0" smtClean="0">
                <a:cs typeface="Times New Roman"/>
              </a:rPr>
              <a:t>But Joe! There's A </a:t>
            </a:r>
            <a:r>
              <a:rPr lang="en-US" sz="3200" b="1" i="1" dirty="0" smtClean="0">
                <a:cs typeface="Times New Roman"/>
              </a:rPr>
              <a:t>SHA-1 Root</a:t>
            </a:r>
            <a:r>
              <a:rPr lang="en-US" sz="3200" b="1" dirty="0" smtClean="0">
                <a:cs typeface="Times New Roman"/>
              </a:rPr>
              <a:t> In That Chain!</a:t>
            </a:r>
            <a:r>
              <a:rPr lang="en-US" sz="3200" b="1" dirty="0" smtClean="0">
                <a:cs typeface="Times New Roman"/>
              </a:rPr>
              <a:t>"</a:t>
            </a:r>
            <a:endParaRPr lang="en-US" sz="3200" b="1" dirty="0">
              <a:cs typeface="Times New Roman"/>
            </a:endParaRPr>
          </a:p>
        </p:txBody>
      </p:sp>
      <p:sp>
        <p:nvSpPr>
          <p:cNvPr id="3" name="Content Placeholder 2"/>
          <p:cNvSpPr>
            <a:spLocks noGrp="1"/>
          </p:cNvSpPr>
          <p:nvPr>
            <p:ph idx="1"/>
          </p:nvPr>
        </p:nvSpPr>
        <p:spPr>
          <a:xfrm>
            <a:off x="253999" y="820060"/>
            <a:ext cx="8624957" cy="5850201"/>
          </a:xfrm>
        </p:spPr>
        <p:txBody>
          <a:bodyPr>
            <a:normAutofit/>
          </a:bodyPr>
          <a:lstStyle/>
          <a:p>
            <a:r>
              <a:rPr lang="en-US" sz="2400" dirty="0" smtClean="0"/>
              <a:t>Some </a:t>
            </a:r>
            <a:r>
              <a:rPr lang="en-US" sz="2400" dirty="0" smtClean="0"/>
              <a:t>users </a:t>
            </a:r>
            <a:r>
              <a:rPr lang="en-US" sz="2400" dirty="0" smtClean="0"/>
              <a:t>carefully </a:t>
            </a:r>
            <a:r>
              <a:rPr lang="en-US" sz="2400" dirty="0" smtClean="0"/>
              <a:t>check </a:t>
            </a:r>
            <a:r>
              <a:rPr lang="en-US" sz="2400" dirty="0" smtClean="0"/>
              <a:t>the certificate chain used by their </a:t>
            </a:r>
            <a:r>
              <a:rPr lang="en-US" sz="2400" dirty="0" smtClean="0"/>
              <a:t>certificates. If so, they may noticed </a:t>
            </a:r>
            <a:r>
              <a:rPr lang="en-US" sz="2400" dirty="0" smtClean="0"/>
              <a:t>that while </a:t>
            </a:r>
            <a:r>
              <a:rPr lang="en-US" sz="2400" dirty="0" smtClean="0"/>
              <a:t>their </a:t>
            </a:r>
            <a:r>
              <a:rPr lang="en-US" sz="2400" b="1" dirty="0" smtClean="0"/>
              <a:t>end entity cert </a:t>
            </a:r>
            <a:r>
              <a:rPr lang="en-US" sz="2400" dirty="0" smtClean="0"/>
              <a:t>uses </a:t>
            </a:r>
            <a:r>
              <a:rPr lang="en-US" sz="2400" dirty="0" smtClean="0"/>
              <a:t>SHA-2, and their </a:t>
            </a:r>
            <a:r>
              <a:rPr lang="en-US" sz="2400" b="1" dirty="0" smtClean="0"/>
              <a:t>intermediate cert(</a:t>
            </a:r>
            <a:r>
              <a:rPr lang="en-US" sz="2400" b="1" dirty="0" smtClean="0"/>
              <a:t>s) </a:t>
            </a:r>
            <a:r>
              <a:rPr lang="en-US" sz="2400" dirty="0" smtClean="0"/>
              <a:t>use SHA</a:t>
            </a:r>
            <a:r>
              <a:rPr lang="en-US" sz="2400" dirty="0" smtClean="0"/>
              <a:t>-2, those certs actually chain back to a SHA-1 trusted root in some cases. For example, that's the case for the </a:t>
            </a:r>
            <a:r>
              <a:rPr lang="en-US" sz="2400" dirty="0"/>
              <a:t>AddTrust External CA </a:t>
            </a:r>
            <a:r>
              <a:rPr lang="en-US" sz="2400" dirty="0" smtClean="0"/>
              <a:t>Root in the case just discussed.</a:t>
            </a:r>
          </a:p>
          <a:p>
            <a:endParaRPr lang="en-US" sz="2400" dirty="0" smtClean="0"/>
          </a:p>
          <a:p>
            <a:r>
              <a:rPr lang="en-US" sz="2400" b="1" dirty="0" smtClean="0">
                <a:solidFill>
                  <a:srgbClr val="000000"/>
                </a:solidFill>
              </a:rPr>
              <a:t>Because of how root certs come to be trusted, this is not an issue.</a:t>
            </a:r>
            <a:r>
              <a:rPr lang="en-US" sz="2400" dirty="0" smtClean="0">
                <a:solidFill>
                  <a:srgbClr val="000000"/>
                </a:solidFill>
              </a:rPr>
              <a:t> </a:t>
            </a:r>
          </a:p>
          <a:p>
            <a:endParaRPr lang="en-US" sz="2400" dirty="0">
              <a:solidFill>
                <a:srgbClr val="000000"/>
              </a:solidFill>
            </a:endParaRPr>
          </a:p>
          <a:p>
            <a:r>
              <a:rPr lang="en-US" sz="2400" dirty="0" smtClean="0">
                <a:solidFill>
                  <a:srgbClr val="000000"/>
                </a:solidFill>
              </a:rPr>
              <a:t>As browser vendors update their trust anchors, the need to rely on legacy SHA-1 signed root certs will go away (this is expected to be completed in Comodo's case sometime after the first of the year).</a:t>
            </a:r>
          </a:p>
        </p:txBody>
      </p:sp>
      <p:sp>
        <p:nvSpPr>
          <p:cNvPr id="4" name="Slide Number Placeholder 3"/>
          <p:cNvSpPr>
            <a:spLocks noGrp="1"/>
          </p:cNvSpPr>
          <p:nvPr>
            <p:ph type="sldNum" sz="quarter" idx="12"/>
          </p:nvPr>
        </p:nvSpPr>
        <p:spPr/>
        <p:txBody>
          <a:bodyPr/>
          <a:lstStyle/>
          <a:p>
            <a:fld id="{3243A768-3183-BF43-8E88-1711103CE1BD}" type="slidenum">
              <a:rPr lang="en-US" smtClean="0"/>
              <a:t>35</a:t>
            </a:fld>
            <a:endParaRPr lang="en-US"/>
          </a:p>
        </p:txBody>
      </p:sp>
    </p:spTree>
    <p:extLst>
      <p:ext uri="{BB962C8B-B14F-4D97-AF65-F5344CB8AC3E}">
        <p14:creationId xmlns:p14="http://schemas.microsoft.com/office/powerpoint/2010/main" val="1840146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04" y="143566"/>
            <a:ext cx="8880242" cy="556485"/>
          </a:xfrm>
        </p:spPr>
        <p:txBody>
          <a:bodyPr>
            <a:normAutofit/>
          </a:bodyPr>
          <a:lstStyle/>
          <a:p>
            <a:r>
              <a:rPr lang="en-US" sz="3200" b="1" dirty="0" smtClean="0">
                <a:cs typeface="Times New Roman"/>
              </a:rPr>
              <a:t>Finally, It SHOULD Go Without Saying, But...</a:t>
            </a:r>
            <a:endParaRPr lang="en-US" sz="3200" b="1" dirty="0">
              <a:cs typeface="Times New Roman"/>
            </a:endParaRPr>
          </a:p>
        </p:txBody>
      </p:sp>
      <p:sp>
        <p:nvSpPr>
          <p:cNvPr id="3" name="Content Placeholder 2"/>
          <p:cNvSpPr>
            <a:spLocks noGrp="1"/>
          </p:cNvSpPr>
          <p:nvPr>
            <p:ph idx="1"/>
          </p:nvPr>
        </p:nvSpPr>
        <p:spPr>
          <a:xfrm>
            <a:off x="253999" y="820060"/>
            <a:ext cx="8624957" cy="5850201"/>
          </a:xfrm>
        </p:spPr>
        <p:txBody>
          <a:bodyPr>
            <a:normAutofit/>
          </a:bodyPr>
          <a:lstStyle/>
          <a:p>
            <a:r>
              <a:rPr lang="en-US" sz="2400" dirty="0" smtClean="0"/>
              <a:t>The name on the cert MUST MATCH the name of the server it's used on</a:t>
            </a:r>
          </a:p>
          <a:p>
            <a:endParaRPr lang="en-US" sz="2400" dirty="0" smtClean="0"/>
          </a:p>
          <a:p>
            <a:r>
              <a:rPr lang="en-US" sz="2400" dirty="0" smtClean="0"/>
              <a:t>The cert must </a:t>
            </a:r>
            <a:r>
              <a:rPr lang="en-US" sz="2400" dirty="0" smtClean="0"/>
              <a:t>NOT </a:t>
            </a:r>
            <a:r>
              <a:rPr lang="en-US" sz="2400" dirty="0" smtClean="0"/>
              <a:t>be expired (and shouldn't be used BEFORE it's valid, either!)</a:t>
            </a:r>
          </a:p>
          <a:p>
            <a:endParaRPr lang="en-US" sz="2400" dirty="0" smtClean="0"/>
          </a:p>
          <a:p>
            <a:r>
              <a:rPr lang="en-US" sz="2400" dirty="0" smtClean="0"/>
              <a:t>The cert must </a:t>
            </a:r>
            <a:r>
              <a:rPr lang="en-US" sz="2400" dirty="0" smtClean="0"/>
              <a:t>NOT </a:t>
            </a:r>
            <a:r>
              <a:rPr lang="en-US" sz="2400" dirty="0" smtClean="0"/>
              <a:t>be revoked, either.</a:t>
            </a:r>
          </a:p>
          <a:p>
            <a:endParaRPr lang="en-US" sz="2400" dirty="0"/>
          </a:p>
          <a:p>
            <a:r>
              <a:rPr lang="en-US" sz="2400" dirty="0" smtClean="0"/>
              <a:t>If any of the preceding conditions aren't met, your cert won't be trusted.</a:t>
            </a:r>
          </a:p>
          <a:p>
            <a:endParaRPr lang="en-US" sz="2400" dirty="0"/>
          </a:p>
          <a:p>
            <a:r>
              <a:rPr lang="en-US" sz="2400" dirty="0" smtClean="0"/>
              <a:t>All that said, enough about certs! </a:t>
            </a:r>
            <a:r>
              <a:rPr lang="en-US" sz="2400" dirty="0"/>
              <a:t>L</a:t>
            </a:r>
            <a:r>
              <a:rPr lang="en-US" sz="2400" dirty="0" smtClean="0"/>
              <a:t>et's move on to talk about the SSL/TLS protocols themselves.</a:t>
            </a:r>
          </a:p>
        </p:txBody>
      </p:sp>
      <p:sp>
        <p:nvSpPr>
          <p:cNvPr id="4" name="Slide Number Placeholder 3"/>
          <p:cNvSpPr>
            <a:spLocks noGrp="1"/>
          </p:cNvSpPr>
          <p:nvPr>
            <p:ph type="sldNum" sz="quarter" idx="12"/>
          </p:nvPr>
        </p:nvSpPr>
        <p:spPr/>
        <p:txBody>
          <a:bodyPr/>
          <a:lstStyle/>
          <a:p>
            <a:fld id="{3243A768-3183-BF43-8E88-1711103CE1BD}" type="slidenum">
              <a:rPr lang="en-US" smtClean="0"/>
              <a:t>36</a:t>
            </a:fld>
            <a:endParaRPr lang="en-US"/>
          </a:p>
        </p:txBody>
      </p:sp>
    </p:spTree>
    <p:extLst>
      <p:ext uri="{BB962C8B-B14F-4D97-AF65-F5344CB8AC3E}">
        <p14:creationId xmlns:p14="http://schemas.microsoft.com/office/powerpoint/2010/main" val="2851041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70341"/>
            <a:ext cx="7772400" cy="1470025"/>
          </a:xfrm>
        </p:spPr>
        <p:txBody>
          <a:bodyPr>
            <a:normAutofit/>
          </a:bodyPr>
          <a:lstStyle/>
          <a:p>
            <a:r>
              <a:rPr lang="en-US" sz="3200" b="1" dirty="0">
                <a:cs typeface="Times New Roman"/>
              </a:rPr>
              <a:t>Part </a:t>
            </a:r>
            <a:r>
              <a:rPr lang="en-US" sz="3200" b="1" dirty="0" smtClean="0">
                <a:cs typeface="Times New Roman"/>
              </a:rPr>
              <a:t>3. SSL/TLS Protocols</a:t>
            </a:r>
            <a:endParaRPr lang="en-US" sz="3200" dirty="0"/>
          </a:p>
        </p:txBody>
      </p:sp>
    </p:spTree>
    <p:extLst>
      <p:ext uri="{BB962C8B-B14F-4D97-AF65-F5344CB8AC3E}">
        <p14:creationId xmlns:p14="http://schemas.microsoft.com/office/powerpoint/2010/main" val="446681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66"/>
            <a:ext cx="8229600" cy="606490"/>
          </a:xfrm>
        </p:spPr>
        <p:txBody>
          <a:bodyPr>
            <a:normAutofit/>
          </a:bodyPr>
          <a:lstStyle/>
          <a:p>
            <a:r>
              <a:rPr lang="en-US" sz="3200" b="1" dirty="0" smtClean="0">
                <a:cs typeface="Times New Roman"/>
              </a:rPr>
              <a:t>(a) SSL/TLS and Compatibility</a:t>
            </a:r>
            <a:endParaRPr lang="en-US" sz="3200" b="1" dirty="0">
              <a:latin typeface="Times New Roman"/>
              <a:cs typeface="Times New Roman"/>
            </a:endParaRPr>
          </a:p>
        </p:txBody>
      </p:sp>
      <p:sp>
        <p:nvSpPr>
          <p:cNvPr id="3" name="Content Placeholder 2"/>
          <p:cNvSpPr>
            <a:spLocks noGrp="1"/>
          </p:cNvSpPr>
          <p:nvPr>
            <p:ph idx="1"/>
          </p:nvPr>
        </p:nvSpPr>
        <p:spPr>
          <a:xfrm>
            <a:off x="253999" y="830062"/>
            <a:ext cx="8624957" cy="5840200"/>
          </a:xfrm>
        </p:spPr>
        <p:txBody>
          <a:bodyPr>
            <a:normAutofit/>
          </a:bodyPr>
          <a:lstStyle/>
          <a:p>
            <a:r>
              <a:rPr lang="en-US" sz="2400" dirty="0" smtClean="0"/>
              <a:t>SSL/TLS has evolved over the years, typically in response to vulnerabilities discovered in whatever was the then-current version of those protocols.</a:t>
            </a:r>
          </a:p>
          <a:p>
            <a:r>
              <a:rPr lang="en-US" sz="2400" dirty="0" smtClean="0">
                <a:solidFill>
                  <a:srgbClr val="FF0000"/>
                </a:solidFill>
              </a:rPr>
              <a:t>Some web servers support "all" versions of SSL/TLS for "compatibility reasons." </a:t>
            </a:r>
            <a:r>
              <a:rPr lang="en-US" sz="2400" b="1" dirty="0" smtClean="0">
                <a:solidFill>
                  <a:srgbClr val="FF0000"/>
                </a:solidFill>
              </a:rPr>
              <a:t>PLEASE DON'T.</a:t>
            </a:r>
            <a:endParaRPr lang="en-US" sz="2400" b="1" dirty="0">
              <a:solidFill>
                <a:srgbClr val="FF0000"/>
              </a:solidFill>
            </a:endParaRPr>
          </a:p>
          <a:p>
            <a:r>
              <a:rPr lang="en-US" sz="2400" b="1" u="sng" dirty="0" smtClean="0"/>
              <a:t>SSLv2</a:t>
            </a:r>
            <a:r>
              <a:rPr lang="en-US" sz="2400" dirty="0" smtClean="0"/>
              <a:t> is ancient and grossly insecure and </a:t>
            </a:r>
            <a:r>
              <a:rPr lang="en-US" sz="2400" b="1" dirty="0" smtClean="0"/>
              <a:t>MUST NOT</a:t>
            </a:r>
            <a:r>
              <a:rPr lang="en-US" sz="2400" dirty="0" smtClean="0"/>
              <a:t> be used any more.</a:t>
            </a:r>
            <a:endParaRPr lang="en-US" sz="2400" dirty="0"/>
          </a:p>
          <a:p>
            <a:r>
              <a:rPr lang="en-US" sz="2400" b="1" u="sng" dirty="0" smtClean="0">
                <a:solidFill>
                  <a:srgbClr val="FF0000"/>
                </a:solidFill>
              </a:rPr>
              <a:t>SSLv3</a:t>
            </a:r>
            <a:r>
              <a:rPr lang="en-US" sz="2400" dirty="0" smtClean="0">
                <a:solidFill>
                  <a:srgbClr val="FF0000"/>
                </a:solidFill>
              </a:rPr>
              <a:t>, the focus of the recent </a:t>
            </a:r>
            <a:r>
              <a:rPr lang="en-US" sz="2400" b="1" dirty="0" smtClean="0">
                <a:solidFill>
                  <a:srgbClr val="FF0000"/>
                </a:solidFill>
              </a:rPr>
              <a:t>POODLE vulnerability</a:t>
            </a:r>
            <a:r>
              <a:rPr lang="en-US" sz="2400" dirty="0" smtClean="0">
                <a:solidFill>
                  <a:srgbClr val="FF0000"/>
                </a:solidFill>
              </a:rPr>
              <a:t>, is now roughly 16 years old and </a:t>
            </a:r>
            <a:r>
              <a:rPr lang="en-US" sz="2400" b="1" dirty="0" smtClean="0">
                <a:solidFill>
                  <a:srgbClr val="FF0000"/>
                </a:solidFill>
              </a:rPr>
              <a:t>ALSO MUST NOT</a:t>
            </a:r>
            <a:r>
              <a:rPr lang="en-US" sz="2400" dirty="0" smtClean="0">
                <a:solidFill>
                  <a:srgbClr val="FF0000"/>
                </a:solidFill>
              </a:rPr>
              <a:t> be used any more.</a:t>
            </a:r>
          </a:p>
          <a:p>
            <a:r>
              <a:rPr lang="en-US" sz="2400" dirty="0"/>
              <a:t>Strive to </a:t>
            </a:r>
            <a:r>
              <a:rPr lang="en-US" sz="2400" dirty="0" smtClean="0"/>
              <a:t>ALSO avoid </a:t>
            </a:r>
            <a:r>
              <a:rPr lang="en-US" sz="2400" dirty="0"/>
              <a:t>offering </a:t>
            </a:r>
            <a:r>
              <a:rPr lang="en-US" sz="2400" b="1" u="sng" dirty="0"/>
              <a:t>TLSv1.1</a:t>
            </a:r>
            <a:r>
              <a:rPr lang="en-US" sz="2400" dirty="0"/>
              <a:t> (or </a:t>
            </a:r>
            <a:r>
              <a:rPr lang="en-US" sz="2400" b="1" u="sng" dirty="0"/>
              <a:t>TLSv1.0</a:t>
            </a:r>
            <a:r>
              <a:rPr lang="en-US" sz="2400" dirty="0"/>
              <a:t>) if at all possible.</a:t>
            </a:r>
          </a:p>
          <a:p>
            <a:r>
              <a:rPr lang="en-US" sz="2400" dirty="0" smtClean="0"/>
              <a:t>If you're running a current version of your server's crypto libraries, and if your users employ a modern web browser, </a:t>
            </a:r>
            <a:r>
              <a:rPr lang="en-US" sz="2400" dirty="0"/>
              <a:t/>
            </a:r>
            <a:br>
              <a:rPr lang="en-US" sz="2400" dirty="0"/>
            </a:br>
            <a:r>
              <a:rPr lang="en-US" sz="2400" b="1" dirty="0" smtClean="0">
                <a:solidFill>
                  <a:srgbClr val="FF0000"/>
                </a:solidFill>
              </a:rPr>
              <a:t>USE TLS 1.2</a:t>
            </a:r>
          </a:p>
        </p:txBody>
      </p:sp>
      <p:sp>
        <p:nvSpPr>
          <p:cNvPr id="4" name="Slide Number Placeholder 3"/>
          <p:cNvSpPr>
            <a:spLocks noGrp="1"/>
          </p:cNvSpPr>
          <p:nvPr>
            <p:ph type="sldNum" sz="quarter" idx="12"/>
          </p:nvPr>
        </p:nvSpPr>
        <p:spPr/>
        <p:txBody>
          <a:bodyPr/>
          <a:lstStyle/>
          <a:p>
            <a:fld id="{3243A768-3183-BF43-8E88-1711103CE1BD}" type="slidenum">
              <a:rPr lang="en-US" smtClean="0"/>
              <a:t>38</a:t>
            </a:fld>
            <a:endParaRPr lang="en-US"/>
          </a:p>
        </p:txBody>
      </p:sp>
    </p:spTree>
    <p:extLst>
      <p:ext uri="{BB962C8B-B14F-4D97-AF65-F5344CB8AC3E}">
        <p14:creationId xmlns:p14="http://schemas.microsoft.com/office/powerpoint/2010/main" val="758246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04" y="143565"/>
            <a:ext cx="8820242" cy="856507"/>
          </a:xfrm>
        </p:spPr>
        <p:txBody>
          <a:bodyPr>
            <a:normAutofit/>
          </a:bodyPr>
          <a:lstStyle/>
          <a:p>
            <a:r>
              <a:rPr lang="en-US" sz="3200" b="1" dirty="0" smtClean="0">
                <a:cs typeface="Times New Roman"/>
              </a:rPr>
              <a:t>An Example Of A Disappointing </a:t>
            </a:r>
            <a:br>
              <a:rPr lang="en-US" sz="3200" b="1" dirty="0" smtClean="0">
                <a:cs typeface="Times New Roman"/>
              </a:rPr>
            </a:br>
            <a:r>
              <a:rPr lang="en-US" sz="3200" b="1" dirty="0" smtClean="0">
                <a:cs typeface="Times New Roman"/>
              </a:rPr>
              <a:t>Qualys SSL Server TLS Protocol Report</a:t>
            </a:r>
            <a:endParaRPr lang="en-US" sz="3200" b="1" dirty="0">
              <a:latin typeface="Times New Roman"/>
              <a:cs typeface="Times New Roman"/>
            </a:endParaRPr>
          </a:p>
        </p:txBody>
      </p:sp>
      <p:sp>
        <p:nvSpPr>
          <p:cNvPr id="4" name="Slide Number Placeholder 3"/>
          <p:cNvSpPr>
            <a:spLocks noGrp="1"/>
          </p:cNvSpPr>
          <p:nvPr>
            <p:ph type="sldNum" sz="quarter" idx="12"/>
          </p:nvPr>
        </p:nvSpPr>
        <p:spPr/>
        <p:txBody>
          <a:bodyPr/>
          <a:lstStyle/>
          <a:p>
            <a:fld id="{3243A768-3183-BF43-8E88-1711103CE1BD}" type="slidenum">
              <a:rPr lang="en-US" smtClean="0"/>
              <a:t>39</a:t>
            </a:fld>
            <a:endParaRPr lang="en-US"/>
          </a:p>
        </p:txBody>
      </p:sp>
      <p:pic>
        <p:nvPicPr>
          <p:cNvPr id="6" name="Picture 5" descr="protoco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700" y="1185958"/>
            <a:ext cx="7590209" cy="1899989"/>
          </a:xfrm>
          <a:prstGeom prst="rect">
            <a:avLst/>
          </a:prstGeom>
        </p:spPr>
      </p:pic>
      <p:sp>
        <p:nvSpPr>
          <p:cNvPr id="7" name="TextBox 6"/>
          <p:cNvSpPr txBox="1"/>
          <p:nvPr/>
        </p:nvSpPr>
        <p:spPr>
          <a:xfrm>
            <a:off x="1652423" y="3216253"/>
            <a:ext cx="6545757" cy="3170099"/>
          </a:xfrm>
          <a:prstGeom prst="rect">
            <a:avLst/>
          </a:prstGeom>
          <a:noFill/>
        </p:spPr>
        <p:txBody>
          <a:bodyPr wrap="none" rtlCol="0">
            <a:spAutoFit/>
          </a:bodyPr>
          <a:lstStyle/>
          <a:p>
            <a:r>
              <a:rPr lang="en-US" sz="2000" b="1" dirty="0" smtClean="0">
                <a:latin typeface="Times New Roman"/>
                <a:cs typeface="Times New Roman"/>
              </a:rPr>
              <a:t>Remember:</a:t>
            </a:r>
            <a:br>
              <a:rPr lang="en-US" sz="2000" b="1" dirty="0" smtClean="0">
                <a:latin typeface="Times New Roman"/>
                <a:cs typeface="Times New Roman"/>
              </a:rPr>
            </a:br>
            <a:r>
              <a:rPr lang="en-US" sz="2000" b="1" dirty="0" smtClean="0">
                <a:latin typeface="Times New Roman"/>
                <a:cs typeface="Times New Roman"/>
              </a:rPr>
              <a:t/>
            </a:r>
            <a:br>
              <a:rPr lang="en-US" sz="2000" b="1" dirty="0" smtClean="0">
                <a:latin typeface="Times New Roman"/>
                <a:cs typeface="Times New Roman"/>
              </a:rPr>
            </a:br>
            <a:r>
              <a:rPr lang="en-US" sz="2000" dirty="0">
                <a:latin typeface="Times New Roman"/>
                <a:cs typeface="Times New Roman"/>
              </a:rPr>
              <a:t>If you </a:t>
            </a:r>
            <a:r>
              <a:rPr lang="en-US" sz="2000" dirty="0" smtClean="0">
                <a:latin typeface="Times New Roman"/>
                <a:cs typeface="Times New Roman"/>
              </a:rPr>
              <a:t>support </a:t>
            </a:r>
            <a:r>
              <a:rPr lang="en-US" sz="2000" dirty="0">
                <a:latin typeface="Times New Roman"/>
                <a:cs typeface="Times New Roman"/>
              </a:rPr>
              <a:t>SSLv2 (ancient and grossly insecure!), </a:t>
            </a:r>
            <a:br>
              <a:rPr lang="en-US" sz="2000" dirty="0">
                <a:latin typeface="Times New Roman"/>
                <a:cs typeface="Times New Roman"/>
              </a:rPr>
            </a:br>
            <a:r>
              <a:rPr lang="en-US" sz="2000" dirty="0">
                <a:latin typeface="Times New Roman"/>
                <a:cs typeface="Times New Roman"/>
              </a:rPr>
              <a:t>you'll get an "F" (and you deserve it!</a:t>
            </a:r>
            <a:r>
              <a:rPr lang="en-US" sz="2000" dirty="0" smtClean="0">
                <a:latin typeface="Times New Roman"/>
                <a:cs typeface="Times New Roman"/>
              </a:rPr>
              <a:t>)</a:t>
            </a:r>
          </a:p>
          <a:p>
            <a:endParaRPr lang="en-US" sz="2000" dirty="0">
              <a:latin typeface="Times New Roman"/>
              <a:cs typeface="Times New Roman"/>
            </a:endParaRPr>
          </a:p>
          <a:p>
            <a:r>
              <a:rPr lang="en-US" sz="2000" dirty="0">
                <a:latin typeface="Times New Roman"/>
                <a:cs typeface="Times New Roman"/>
              </a:rPr>
              <a:t>If you support SSLv3, for now, you won't get better </a:t>
            </a:r>
            <a:br>
              <a:rPr lang="en-US" sz="2000" dirty="0">
                <a:latin typeface="Times New Roman"/>
                <a:cs typeface="Times New Roman"/>
              </a:rPr>
            </a:br>
            <a:r>
              <a:rPr lang="en-US" sz="2000" dirty="0">
                <a:latin typeface="Times New Roman"/>
                <a:cs typeface="Times New Roman"/>
              </a:rPr>
              <a:t>than a "C" (and </a:t>
            </a:r>
            <a:r>
              <a:rPr lang="en-US" sz="2000" dirty="0" smtClean="0">
                <a:latin typeface="Times New Roman"/>
                <a:cs typeface="Times New Roman"/>
              </a:rPr>
              <a:t>you WILL </a:t>
            </a:r>
            <a:r>
              <a:rPr lang="en-US" sz="2000" dirty="0">
                <a:latin typeface="Times New Roman"/>
                <a:cs typeface="Times New Roman"/>
              </a:rPr>
              <a:t>be vulnerable, so don't do </a:t>
            </a:r>
            <a:r>
              <a:rPr lang="en-US" sz="2000" dirty="0" smtClean="0">
                <a:latin typeface="Times New Roman"/>
                <a:cs typeface="Times New Roman"/>
              </a:rPr>
              <a:t>SSLv3)</a:t>
            </a:r>
            <a:endParaRPr lang="en-US" sz="2000" dirty="0">
              <a:latin typeface="Times New Roman"/>
              <a:cs typeface="Times New Roman"/>
            </a:endParaRPr>
          </a:p>
          <a:p>
            <a:endParaRPr lang="en-US" sz="2000" dirty="0" smtClean="0">
              <a:latin typeface="Times New Roman"/>
              <a:cs typeface="Times New Roman"/>
            </a:endParaRPr>
          </a:p>
          <a:p>
            <a:r>
              <a:rPr lang="en-US" sz="2000" dirty="0" smtClean="0">
                <a:latin typeface="Times New Roman"/>
                <a:cs typeface="Times New Roman"/>
              </a:rPr>
              <a:t>If you </a:t>
            </a:r>
            <a:r>
              <a:rPr lang="en-US" sz="2000" u="sng" dirty="0" smtClean="0">
                <a:latin typeface="Times New Roman"/>
                <a:cs typeface="Times New Roman"/>
              </a:rPr>
              <a:t>don't</a:t>
            </a:r>
            <a:r>
              <a:rPr lang="en-US" sz="2000" dirty="0" smtClean="0">
                <a:latin typeface="Times New Roman"/>
                <a:cs typeface="Times New Roman"/>
              </a:rPr>
              <a:t> support TLSv1.2, you won't get better than </a:t>
            </a:r>
            <a:br>
              <a:rPr lang="en-US" sz="2000" dirty="0" smtClean="0">
                <a:latin typeface="Times New Roman"/>
                <a:cs typeface="Times New Roman"/>
              </a:rPr>
            </a:br>
            <a:r>
              <a:rPr lang="en-US" sz="2000" dirty="0" smtClean="0">
                <a:latin typeface="Times New Roman"/>
                <a:cs typeface="Times New Roman"/>
              </a:rPr>
              <a:t>a "B" on the Qualys Tester.</a:t>
            </a:r>
          </a:p>
        </p:txBody>
      </p:sp>
    </p:spTree>
    <p:extLst>
      <p:ext uri="{BB962C8B-B14F-4D97-AF65-F5344CB8AC3E}">
        <p14:creationId xmlns:p14="http://schemas.microsoft.com/office/powerpoint/2010/main" val="75074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565"/>
            <a:ext cx="9144000" cy="784087"/>
          </a:xfrm>
        </p:spPr>
        <p:txBody>
          <a:bodyPr>
            <a:normAutofit/>
          </a:bodyPr>
          <a:lstStyle/>
          <a:p>
            <a:r>
              <a:rPr lang="en-US" sz="3200" b="1" dirty="0" smtClean="0">
                <a:latin typeface="Times New Roman"/>
                <a:cs typeface="Times New Roman"/>
              </a:rPr>
              <a:t>DON'T LET *</a:t>
            </a:r>
            <a:r>
              <a:rPr lang="en-US" sz="3200" b="1" u="sng" dirty="0" smtClean="0">
                <a:latin typeface="Times New Roman"/>
                <a:cs typeface="Times New Roman"/>
              </a:rPr>
              <a:t>THIS*</a:t>
            </a:r>
            <a:r>
              <a:rPr lang="en-US" sz="3200" b="1" dirty="0" smtClean="0">
                <a:latin typeface="Times New Roman"/>
                <a:cs typeface="Times New Roman"/>
              </a:rPr>
              <a:t> BE </a:t>
            </a:r>
            <a:r>
              <a:rPr lang="en-US" sz="3200" b="1" i="1" u="sng" dirty="0" smtClean="0">
                <a:latin typeface="Times New Roman"/>
                <a:cs typeface="Times New Roman"/>
              </a:rPr>
              <a:t>YOUR</a:t>
            </a:r>
            <a:r>
              <a:rPr lang="en-US" sz="3200" b="1" dirty="0" smtClean="0">
                <a:latin typeface="Times New Roman"/>
                <a:cs typeface="Times New Roman"/>
              </a:rPr>
              <a:t> SITE'S REPORT!</a:t>
            </a:r>
            <a:endParaRPr lang="en-US" sz="3200" b="1" dirty="0">
              <a:latin typeface="Times New Roman"/>
              <a:cs typeface="Times New Roman"/>
            </a:endParaRPr>
          </a:p>
        </p:txBody>
      </p:sp>
      <p:pic>
        <p:nvPicPr>
          <p:cNvPr id="5" name="Picture 4" descr="ne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0045" y="1133338"/>
            <a:ext cx="5767779" cy="5287131"/>
          </a:xfrm>
          <a:prstGeom prst="rect">
            <a:avLst/>
          </a:prstGeom>
        </p:spPr>
      </p:pic>
      <p:sp>
        <p:nvSpPr>
          <p:cNvPr id="6" name="Slide Number Placeholder 5"/>
          <p:cNvSpPr>
            <a:spLocks noGrp="1"/>
          </p:cNvSpPr>
          <p:nvPr>
            <p:ph type="sldNum" sz="quarter" idx="12"/>
          </p:nvPr>
        </p:nvSpPr>
        <p:spPr/>
        <p:txBody>
          <a:bodyPr/>
          <a:lstStyle/>
          <a:p>
            <a:fld id="{3243A768-3183-BF43-8E88-1711103CE1BD}" type="slidenum">
              <a:rPr lang="en-US" smtClean="0"/>
              <a:t>4</a:t>
            </a:fld>
            <a:endParaRPr lang="en-US"/>
          </a:p>
        </p:txBody>
      </p:sp>
    </p:spTree>
    <p:extLst>
      <p:ext uri="{BB962C8B-B14F-4D97-AF65-F5344CB8AC3E}">
        <p14:creationId xmlns:p14="http://schemas.microsoft.com/office/powerpoint/2010/main" val="274740283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66"/>
            <a:ext cx="8229600" cy="606490"/>
          </a:xfrm>
        </p:spPr>
        <p:txBody>
          <a:bodyPr>
            <a:normAutofit/>
          </a:bodyPr>
          <a:lstStyle/>
          <a:p>
            <a:r>
              <a:rPr lang="en-US" sz="3200" b="1" dirty="0" smtClean="0">
                <a:cs typeface="Times New Roman"/>
              </a:rPr>
              <a:t>Tweaking Your Configuration to Use TLSv1.2</a:t>
            </a:r>
            <a:endParaRPr lang="en-US" sz="3200" b="1" dirty="0">
              <a:latin typeface="Times New Roman"/>
              <a:cs typeface="Times New Roman"/>
            </a:endParaRPr>
          </a:p>
        </p:txBody>
      </p:sp>
      <p:sp>
        <p:nvSpPr>
          <p:cNvPr id="3" name="Content Placeholder 2"/>
          <p:cNvSpPr>
            <a:spLocks noGrp="1"/>
          </p:cNvSpPr>
          <p:nvPr>
            <p:ph idx="1"/>
          </p:nvPr>
        </p:nvSpPr>
        <p:spPr>
          <a:xfrm>
            <a:off x="253999" y="830062"/>
            <a:ext cx="8624957" cy="5840200"/>
          </a:xfrm>
        </p:spPr>
        <p:txBody>
          <a:bodyPr>
            <a:normAutofit/>
          </a:bodyPr>
          <a:lstStyle/>
          <a:p>
            <a:r>
              <a:rPr lang="en-US" sz="2400" dirty="0" smtClean="0"/>
              <a:t>This </a:t>
            </a:r>
            <a:r>
              <a:rPr lang="en-US" sz="2400" dirty="0" smtClean="0"/>
              <a:t>process is not magic. Ensure </a:t>
            </a:r>
            <a:r>
              <a:rPr lang="en-US" sz="2400" dirty="0"/>
              <a:t>you're running the </a:t>
            </a:r>
            <a:r>
              <a:rPr lang="en-US" sz="2400" b="1" dirty="0"/>
              <a:t>latest version of your web </a:t>
            </a:r>
            <a:r>
              <a:rPr lang="en-US" sz="2400" b="1" dirty="0" smtClean="0"/>
              <a:t>server's </a:t>
            </a:r>
            <a:r>
              <a:rPr lang="en-US" sz="2400" b="1" dirty="0"/>
              <a:t>software</a:t>
            </a:r>
            <a:r>
              <a:rPr lang="en-US" sz="2400" dirty="0"/>
              <a:t>. Again, as of the time </a:t>
            </a:r>
            <a:r>
              <a:rPr lang="en-US" sz="2400" dirty="0" smtClean="0"/>
              <a:t/>
            </a:r>
            <a:br>
              <a:rPr lang="en-US" sz="2400" dirty="0" smtClean="0"/>
            </a:br>
            <a:r>
              <a:rPr lang="en-US" sz="2400" dirty="0" smtClean="0"/>
              <a:t>this </a:t>
            </a:r>
            <a:r>
              <a:rPr lang="en-US" sz="2400" dirty="0"/>
              <a:t>was written, </a:t>
            </a:r>
            <a:r>
              <a:rPr lang="en-US" sz="2400" dirty="0" err="1"/>
              <a:t>nginx</a:t>
            </a:r>
            <a:r>
              <a:rPr lang="en-US" sz="2400" dirty="0"/>
              <a:t> was on mainline release 1.7.6, see </a:t>
            </a:r>
            <a:r>
              <a:rPr lang="en-US" sz="2400" dirty="0" smtClean="0"/>
              <a:t/>
            </a:r>
            <a:br>
              <a:rPr lang="en-US" sz="2400" dirty="0" smtClean="0"/>
            </a:br>
            <a:r>
              <a:rPr lang="en-US" sz="2400" dirty="0" smtClean="0"/>
              <a:t>http</a:t>
            </a:r>
            <a:r>
              <a:rPr lang="en-US" sz="2400" dirty="0"/>
              <a:t>://</a:t>
            </a:r>
            <a:r>
              <a:rPr lang="en-US" sz="2400" dirty="0" err="1"/>
              <a:t>nginx.org</a:t>
            </a:r>
            <a:r>
              <a:rPr lang="en-US" sz="2400" dirty="0"/>
              <a:t>/en/</a:t>
            </a:r>
            <a:r>
              <a:rPr lang="en-US" sz="2400" dirty="0" err="1" smtClean="0"/>
              <a:t>download.html</a:t>
            </a:r>
            <a:r>
              <a:rPr lang="en-US" sz="2400" dirty="0"/>
              <a:t> </a:t>
            </a:r>
            <a:r>
              <a:rPr lang="en-US" sz="2400" dirty="0" smtClean="0"/>
              <a:t>(Yes, at </a:t>
            </a:r>
            <a:r>
              <a:rPr lang="en-US" sz="2400" dirty="0" smtClean="0"/>
              <a:t>this point </a:t>
            </a:r>
            <a:r>
              <a:rPr lang="en-US" sz="2400" dirty="0" smtClean="0"/>
              <a:t>I</a:t>
            </a:r>
            <a:r>
              <a:rPr lang="en-US" sz="2400" dirty="0"/>
              <a:t> </a:t>
            </a:r>
            <a:r>
              <a:rPr lang="en-US" sz="2400" dirty="0" smtClean="0"/>
              <a:t>am</a:t>
            </a:r>
            <a:r>
              <a:rPr lang="en-US" sz="2400" dirty="0" smtClean="0"/>
              <a:t> now recommending </a:t>
            </a:r>
            <a:r>
              <a:rPr lang="en-US" sz="2400" dirty="0" err="1" smtClean="0"/>
              <a:t>nginx</a:t>
            </a:r>
            <a:r>
              <a:rPr lang="en-US" sz="2400" dirty="0" smtClean="0"/>
              <a:t> over Apache and (other </a:t>
            </a:r>
            <a:r>
              <a:rPr lang="en-US" sz="2400" dirty="0" smtClean="0"/>
              <a:t>server options) </a:t>
            </a:r>
            <a:r>
              <a:rPr lang="en-US" sz="2400" dirty="0" smtClean="0"/>
              <a:t>due to </a:t>
            </a:r>
            <a:r>
              <a:rPr lang="en-US" sz="2400" dirty="0" err="1" smtClean="0"/>
              <a:t>nginx's</a:t>
            </a:r>
            <a:r>
              <a:rPr lang="en-US" sz="2400" dirty="0" smtClean="0"/>
              <a:t> improved support for strong crypto/advanced protocols)</a:t>
            </a:r>
            <a:endParaRPr lang="en-US" sz="2400" dirty="0"/>
          </a:p>
          <a:p>
            <a:r>
              <a:rPr lang="en-US" sz="2400" dirty="0" smtClean="0"/>
              <a:t>Ensure you're running the </a:t>
            </a:r>
            <a:r>
              <a:rPr lang="en-US" sz="2400" b="1" dirty="0" smtClean="0"/>
              <a:t>latest version of your crypto libraries</a:t>
            </a:r>
            <a:r>
              <a:rPr lang="en-US" sz="2400" dirty="0" smtClean="0"/>
              <a:t>. At the time this was written, OpenSSL had released 1.0.1j on October 15</a:t>
            </a:r>
            <a:r>
              <a:rPr lang="en-US" sz="2400" baseline="30000" dirty="0" smtClean="0"/>
              <a:t>th</a:t>
            </a:r>
            <a:r>
              <a:rPr lang="en-US" sz="2400" dirty="0"/>
              <a:t>, 2014, see https://www.openssl.org/source</a:t>
            </a:r>
            <a:r>
              <a:rPr lang="en-US" sz="2400" dirty="0" smtClean="0"/>
              <a:t>/</a:t>
            </a:r>
            <a:endParaRPr lang="en-US" sz="2400" dirty="0"/>
          </a:p>
          <a:p>
            <a:r>
              <a:rPr lang="en-US" sz="2400" dirty="0" smtClean="0"/>
              <a:t>Consult your web server software's configuration guide for information on how to set the version(s) of SSL and TLS you want to use. Typically this is just one line in the config file. For example in </a:t>
            </a:r>
            <a:r>
              <a:rPr lang="en-US" sz="2400" dirty="0" err="1" smtClean="0"/>
              <a:t>nginx.conf</a:t>
            </a:r>
            <a:r>
              <a:rPr lang="en-US" sz="2400" dirty="0" smtClean="0"/>
              <a:t>, you </a:t>
            </a:r>
            <a:r>
              <a:rPr lang="en-US" sz="2400" dirty="0" smtClean="0"/>
              <a:t>simply use </a:t>
            </a:r>
            <a:r>
              <a:rPr lang="en-US" sz="2400" dirty="0" smtClean="0"/>
              <a:t>the command:</a:t>
            </a:r>
            <a:br>
              <a:rPr lang="en-US" sz="2400" dirty="0" smtClean="0"/>
            </a:br>
            <a:r>
              <a:rPr lang="en-US" sz="2400" dirty="0"/>
              <a:t/>
            </a:r>
            <a:br>
              <a:rPr lang="en-US" sz="2400" dirty="0"/>
            </a:br>
            <a:r>
              <a:rPr lang="en-US" sz="2000" b="1" dirty="0" err="1" smtClean="0">
                <a:latin typeface="Courier New"/>
                <a:cs typeface="Courier New"/>
              </a:rPr>
              <a:t>ssl_protocols</a:t>
            </a:r>
            <a:r>
              <a:rPr lang="en-US" sz="2000" b="1" dirty="0" smtClean="0">
                <a:latin typeface="Courier New"/>
                <a:cs typeface="Courier New"/>
              </a:rPr>
              <a:t> TLSv1.2</a:t>
            </a:r>
            <a:r>
              <a:rPr lang="en-US" sz="2000" b="1" dirty="0">
                <a:latin typeface="Courier New"/>
                <a:cs typeface="Courier New"/>
              </a:rPr>
              <a:t>;</a:t>
            </a:r>
            <a:endParaRPr lang="en-US" sz="2000" b="1" dirty="0" smtClean="0">
              <a:latin typeface="Courier New"/>
              <a:cs typeface="Courier New"/>
            </a:endParaRPr>
          </a:p>
        </p:txBody>
      </p:sp>
      <p:sp>
        <p:nvSpPr>
          <p:cNvPr id="4" name="Slide Number Placeholder 3"/>
          <p:cNvSpPr>
            <a:spLocks noGrp="1"/>
          </p:cNvSpPr>
          <p:nvPr>
            <p:ph type="sldNum" sz="quarter" idx="12"/>
          </p:nvPr>
        </p:nvSpPr>
        <p:spPr/>
        <p:txBody>
          <a:bodyPr/>
          <a:lstStyle/>
          <a:p>
            <a:fld id="{3243A768-3183-BF43-8E88-1711103CE1BD}" type="slidenum">
              <a:rPr lang="en-US" smtClean="0"/>
              <a:t>40</a:t>
            </a:fld>
            <a:endParaRPr lang="en-US"/>
          </a:p>
        </p:txBody>
      </p:sp>
    </p:spTree>
    <p:extLst>
      <p:ext uri="{BB962C8B-B14F-4D97-AF65-F5344CB8AC3E}">
        <p14:creationId xmlns:p14="http://schemas.microsoft.com/office/powerpoint/2010/main" val="1127538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03" y="143566"/>
            <a:ext cx="8900244" cy="686496"/>
          </a:xfrm>
        </p:spPr>
        <p:txBody>
          <a:bodyPr>
            <a:normAutofit/>
          </a:bodyPr>
          <a:lstStyle/>
          <a:p>
            <a:r>
              <a:rPr lang="en-US" sz="3200" b="1" dirty="0" smtClean="0">
                <a:cs typeface="Times New Roman"/>
              </a:rPr>
              <a:t>"Joe! What if I'm using MS IIS?"</a:t>
            </a:r>
            <a:endParaRPr lang="en-US" sz="3200" b="1" dirty="0">
              <a:latin typeface="Times New Roman"/>
              <a:cs typeface="Times New Roman"/>
            </a:endParaRPr>
          </a:p>
        </p:txBody>
      </p:sp>
      <p:sp>
        <p:nvSpPr>
          <p:cNvPr id="4" name="Slide Number Placeholder 3"/>
          <p:cNvSpPr>
            <a:spLocks noGrp="1"/>
          </p:cNvSpPr>
          <p:nvPr>
            <p:ph type="sldNum" sz="quarter" idx="12"/>
          </p:nvPr>
        </p:nvSpPr>
        <p:spPr/>
        <p:txBody>
          <a:bodyPr/>
          <a:lstStyle/>
          <a:p>
            <a:fld id="{3243A768-3183-BF43-8E88-1711103CE1BD}" type="slidenum">
              <a:rPr lang="en-US" smtClean="0"/>
              <a:t>41</a:t>
            </a:fld>
            <a:endParaRPr lang="en-US"/>
          </a:p>
        </p:txBody>
      </p:sp>
      <p:pic>
        <p:nvPicPr>
          <p:cNvPr id="6" name="Picture 5" descr="narta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295" y="987636"/>
            <a:ext cx="6650467" cy="5368714"/>
          </a:xfrm>
          <a:prstGeom prst="rect">
            <a:avLst/>
          </a:prstGeom>
        </p:spPr>
      </p:pic>
    </p:spTree>
    <p:extLst>
      <p:ext uri="{BB962C8B-B14F-4D97-AF65-F5344CB8AC3E}">
        <p14:creationId xmlns:p14="http://schemas.microsoft.com/office/powerpoint/2010/main" val="4099553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03" y="143566"/>
            <a:ext cx="8840241" cy="606490"/>
          </a:xfrm>
        </p:spPr>
        <p:txBody>
          <a:bodyPr>
            <a:normAutofit/>
          </a:bodyPr>
          <a:lstStyle/>
          <a:p>
            <a:r>
              <a:rPr lang="en-US" sz="3200" b="1" dirty="0" smtClean="0">
                <a:cs typeface="Times New Roman"/>
              </a:rPr>
              <a:t>Do I </a:t>
            </a:r>
            <a:r>
              <a:rPr lang="en-US" sz="3200" b="1" i="1" u="sng" dirty="0" smtClean="0">
                <a:cs typeface="Times New Roman"/>
              </a:rPr>
              <a:t>Really</a:t>
            </a:r>
            <a:r>
              <a:rPr lang="en-US" sz="3200" b="1" dirty="0" smtClean="0">
                <a:cs typeface="Times New Roman"/>
              </a:rPr>
              <a:t> Need To Run The Latest Versions?</a:t>
            </a:r>
            <a:endParaRPr lang="en-US" sz="3200" b="1" dirty="0">
              <a:latin typeface="Times New Roman"/>
              <a:cs typeface="Times New Roman"/>
            </a:endParaRPr>
          </a:p>
        </p:txBody>
      </p:sp>
      <p:sp>
        <p:nvSpPr>
          <p:cNvPr id="3" name="Content Placeholder 2"/>
          <p:cNvSpPr>
            <a:spLocks noGrp="1"/>
          </p:cNvSpPr>
          <p:nvPr>
            <p:ph idx="1"/>
          </p:nvPr>
        </p:nvSpPr>
        <p:spPr>
          <a:xfrm>
            <a:off x="253999" y="830062"/>
            <a:ext cx="8624957" cy="5840200"/>
          </a:xfrm>
        </p:spPr>
        <p:txBody>
          <a:bodyPr>
            <a:normAutofit/>
          </a:bodyPr>
          <a:lstStyle/>
          <a:p>
            <a:r>
              <a:rPr lang="en-US" sz="2400" b="1" dirty="0" smtClean="0"/>
              <a:t>YES! YOU REALLY, </a:t>
            </a:r>
            <a:r>
              <a:rPr lang="en-US" sz="2400" b="1" i="1" u="sng" dirty="0" smtClean="0"/>
              <a:t>REALLY</a:t>
            </a:r>
            <a:r>
              <a:rPr lang="en-US" sz="2400" b="1" dirty="0" smtClean="0"/>
              <a:t> DO.</a:t>
            </a:r>
          </a:p>
          <a:p>
            <a:endParaRPr lang="en-US" sz="2400" dirty="0"/>
          </a:p>
          <a:p>
            <a:r>
              <a:rPr lang="en-US" sz="2400" dirty="0" smtClean="0"/>
              <a:t>While things like POODLE get a lot of "air play," there are many OTHER web security and crypto security issues that are quietly handled in updates.</a:t>
            </a:r>
            <a:r>
              <a:rPr lang="en-US" sz="2400" dirty="0"/>
              <a:t> </a:t>
            </a:r>
            <a:r>
              <a:rPr lang="en-US" sz="2400" dirty="0" smtClean="0"/>
              <a:t>If you're NOT running the latest versions, you're likely vulnerable to one or more of those security issues.</a:t>
            </a:r>
            <a:endParaRPr lang="en-US" sz="2400" dirty="0"/>
          </a:p>
          <a:p>
            <a:endParaRPr lang="en-US" sz="2400" b="1" dirty="0" smtClean="0"/>
          </a:p>
          <a:p>
            <a:r>
              <a:rPr lang="en-US" sz="2400" b="1" dirty="0" smtClean="0"/>
              <a:t>The easiest way to avoid that is by running the latest version of your cryptographic libraries and the latest version of your web server's software.</a:t>
            </a:r>
          </a:p>
          <a:p>
            <a:endParaRPr lang="en-US" sz="2400" b="1" dirty="0"/>
          </a:p>
          <a:p>
            <a:r>
              <a:rPr lang="en-US" sz="2400" dirty="0" smtClean="0"/>
              <a:t>That said, I know this discussion triggers the </a:t>
            </a:r>
            <a:r>
              <a:rPr lang="en-US" sz="2400" b="1" dirty="0" smtClean="0"/>
              <a:t>"distro problem."</a:t>
            </a:r>
            <a:br>
              <a:rPr lang="en-US" sz="2400" b="1" dirty="0" smtClean="0"/>
            </a:br>
            <a:r>
              <a:rPr lang="en-US" sz="2400" dirty="0" smtClean="0"/>
              <a:t>The "distro problem" is probably the leading reason why people don't run "safe and sane" SSL/TLS configurations</a:t>
            </a:r>
            <a:r>
              <a:rPr lang="en-US" sz="2400" dirty="0"/>
              <a:t>.</a:t>
            </a:r>
            <a:endParaRPr lang="en-US" sz="2400" dirty="0" smtClean="0"/>
          </a:p>
        </p:txBody>
      </p:sp>
      <p:sp>
        <p:nvSpPr>
          <p:cNvPr id="4" name="Slide Number Placeholder 3"/>
          <p:cNvSpPr>
            <a:spLocks noGrp="1"/>
          </p:cNvSpPr>
          <p:nvPr>
            <p:ph type="sldNum" sz="quarter" idx="12"/>
          </p:nvPr>
        </p:nvSpPr>
        <p:spPr/>
        <p:txBody>
          <a:bodyPr/>
          <a:lstStyle/>
          <a:p>
            <a:fld id="{3243A768-3183-BF43-8E88-1711103CE1BD}" type="slidenum">
              <a:rPr lang="en-US" smtClean="0"/>
              <a:t>42</a:t>
            </a:fld>
            <a:endParaRPr lang="en-US"/>
          </a:p>
        </p:txBody>
      </p:sp>
    </p:spTree>
    <p:extLst>
      <p:ext uri="{BB962C8B-B14F-4D97-AF65-F5344CB8AC3E}">
        <p14:creationId xmlns:p14="http://schemas.microsoft.com/office/powerpoint/2010/main" val="143289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03" y="143566"/>
            <a:ext cx="8840241" cy="606490"/>
          </a:xfrm>
        </p:spPr>
        <p:txBody>
          <a:bodyPr>
            <a:normAutofit/>
          </a:bodyPr>
          <a:lstStyle/>
          <a:p>
            <a:r>
              <a:rPr lang="en-US" sz="3200" b="1" dirty="0" smtClean="0">
                <a:cs typeface="Times New Roman"/>
              </a:rPr>
              <a:t>What Is The "</a:t>
            </a:r>
            <a:r>
              <a:rPr lang="en-US" sz="3200" b="1" dirty="0" err="1" smtClean="0">
                <a:cs typeface="Times New Roman"/>
              </a:rPr>
              <a:t>Distro</a:t>
            </a:r>
            <a:r>
              <a:rPr lang="en-US" sz="3200" b="1" dirty="0" smtClean="0">
                <a:cs typeface="Times New Roman"/>
              </a:rPr>
              <a:t> Problem?"</a:t>
            </a:r>
            <a:endParaRPr lang="en-US" sz="3200" b="1" dirty="0">
              <a:latin typeface="Times New Roman"/>
              <a:cs typeface="Times New Roman"/>
            </a:endParaRPr>
          </a:p>
        </p:txBody>
      </p:sp>
      <p:sp>
        <p:nvSpPr>
          <p:cNvPr id="3" name="Content Placeholder 2"/>
          <p:cNvSpPr>
            <a:spLocks noGrp="1"/>
          </p:cNvSpPr>
          <p:nvPr>
            <p:ph idx="1"/>
          </p:nvPr>
        </p:nvSpPr>
        <p:spPr>
          <a:xfrm>
            <a:off x="253999" y="830062"/>
            <a:ext cx="8624957" cy="5840200"/>
          </a:xfrm>
        </p:spPr>
        <p:txBody>
          <a:bodyPr>
            <a:normAutofit/>
          </a:bodyPr>
          <a:lstStyle/>
          <a:p>
            <a:r>
              <a:rPr lang="en-US" sz="2400" dirty="0" smtClean="0"/>
              <a:t>Many sites have elected to run a standardized "enterprise grade" distribution emphasizing </a:t>
            </a:r>
            <a:r>
              <a:rPr lang="en-US" sz="2400" b="1" dirty="0" smtClean="0"/>
              <a:t>stability</a:t>
            </a:r>
            <a:r>
              <a:rPr lang="en-US" sz="2400" dirty="0" smtClean="0"/>
              <a:t> above everything else.</a:t>
            </a:r>
            <a:endParaRPr lang="en-US" sz="2400" dirty="0"/>
          </a:p>
          <a:p>
            <a:r>
              <a:rPr lang="en-US" sz="2400" dirty="0" smtClean="0"/>
              <a:t>These enterprise grade distributions do NOT chase the latest</a:t>
            </a:r>
            <a:r>
              <a:rPr lang="en-US" sz="2400" dirty="0"/>
              <a:t> </a:t>
            </a:r>
            <a:r>
              <a:rPr lang="en-US" sz="2400" dirty="0" smtClean="0"/>
              <a:t>version of every package, they typically only back port and merge major bug fixes and security-critical patches into their updates, with everything else waiting for</a:t>
            </a:r>
            <a:r>
              <a:rPr lang="en-US" sz="2400" dirty="0"/>
              <a:t> </a:t>
            </a:r>
            <a:r>
              <a:rPr lang="en-US" sz="2400" dirty="0" smtClean="0"/>
              <a:t>the next major release.</a:t>
            </a:r>
          </a:p>
          <a:p>
            <a:r>
              <a:rPr lang="en-US" sz="2400" dirty="0" smtClean="0"/>
              <a:t>Mind bogglingly, crypto updates (or generic web server</a:t>
            </a:r>
            <a:r>
              <a:rPr lang="en-US" sz="2400" dirty="0"/>
              <a:t> </a:t>
            </a:r>
            <a:r>
              <a:rPr lang="en-US" sz="2400" dirty="0" smtClean="0"/>
              <a:t>software updates) may not always be considered "security critical."</a:t>
            </a:r>
          </a:p>
          <a:p>
            <a:r>
              <a:rPr lang="en-US" sz="2400" dirty="0" smtClean="0"/>
              <a:t>Site may not even run the latest version, or even the latest </a:t>
            </a:r>
            <a:r>
              <a:rPr lang="en-US" sz="2400" i="1" dirty="0" smtClean="0"/>
              <a:t>update</a:t>
            </a:r>
            <a:r>
              <a:rPr lang="en-US" sz="2400" dirty="0" smtClean="0"/>
              <a:t> for whatever version they </a:t>
            </a:r>
            <a:r>
              <a:rPr lang="en-US" sz="2400" i="1" dirty="0" smtClean="0"/>
              <a:t>are</a:t>
            </a:r>
            <a:r>
              <a:rPr lang="en-US" sz="2400" dirty="0" smtClean="0"/>
              <a:t> using. Local </a:t>
            </a:r>
            <a:r>
              <a:rPr lang="en-US" sz="2400" dirty="0"/>
              <a:t>policy may forbid sys admins from manually upgrading packages outside the distribution framework.</a:t>
            </a:r>
          </a:p>
          <a:p>
            <a:r>
              <a:rPr lang="en-US" sz="2400" b="1" dirty="0" smtClean="0"/>
              <a:t>Recommendation:</a:t>
            </a:r>
            <a:r>
              <a:rPr lang="en-US" sz="2400" dirty="0" smtClean="0"/>
              <a:t> run the </a:t>
            </a:r>
            <a:r>
              <a:rPr lang="en-US" sz="2400" b="1" dirty="0" smtClean="0"/>
              <a:t>latest version </a:t>
            </a:r>
            <a:r>
              <a:rPr lang="en-US" sz="2400" dirty="0" smtClean="0"/>
              <a:t>of the </a:t>
            </a:r>
            <a:r>
              <a:rPr lang="en-US" sz="2400" b="1" dirty="0" smtClean="0"/>
              <a:t>latest distribution</a:t>
            </a:r>
            <a:r>
              <a:rPr lang="en-US" sz="2400" dirty="0" smtClean="0"/>
              <a:t>, &amp; encourage your vendor to at least keep the crypto and web server software in those builds completely current!</a:t>
            </a:r>
          </a:p>
        </p:txBody>
      </p:sp>
      <p:sp>
        <p:nvSpPr>
          <p:cNvPr id="4" name="Slide Number Placeholder 3"/>
          <p:cNvSpPr>
            <a:spLocks noGrp="1"/>
          </p:cNvSpPr>
          <p:nvPr>
            <p:ph type="sldNum" sz="quarter" idx="12"/>
          </p:nvPr>
        </p:nvSpPr>
        <p:spPr/>
        <p:txBody>
          <a:bodyPr/>
          <a:lstStyle/>
          <a:p>
            <a:fld id="{3243A768-3183-BF43-8E88-1711103CE1BD}" type="slidenum">
              <a:rPr lang="en-US" smtClean="0"/>
              <a:t>43</a:t>
            </a:fld>
            <a:endParaRPr lang="en-US"/>
          </a:p>
        </p:txBody>
      </p:sp>
    </p:spTree>
    <p:extLst>
      <p:ext uri="{BB962C8B-B14F-4D97-AF65-F5344CB8AC3E}">
        <p14:creationId xmlns:p14="http://schemas.microsoft.com/office/powerpoint/2010/main" val="40163839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03" y="143566"/>
            <a:ext cx="8840241" cy="846506"/>
          </a:xfrm>
        </p:spPr>
        <p:txBody>
          <a:bodyPr>
            <a:normAutofit/>
          </a:bodyPr>
          <a:lstStyle/>
          <a:p>
            <a:r>
              <a:rPr lang="en-US" sz="3200" b="1" dirty="0" smtClean="0">
                <a:cs typeface="Times New Roman"/>
              </a:rPr>
              <a:t>Not Convinced That Problems Exist In Earlier Versions of Crypto and Web Server Software?</a:t>
            </a:r>
            <a:endParaRPr lang="en-US" sz="3200" b="1" dirty="0">
              <a:latin typeface="Times New Roman"/>
              <a:cs typeface="Times New Roman"/>
            </a:endParaRPr>
          </a:p>
        </p:txBody>
      </p:sp>
      <p:sp>
        <p:nvSpPr>
          <p:cNvPr id="3" name="Content Placeholder 2"/>
          <p:cNvSpPr>
            <a:spLocks noGrp="1"/>
          </p:cNvSpPr>
          <p:nvPr>
            <p:ph idx="1"/>
          </p:nvPr>
        </p:nvSpPr>
        <p:spPr>
          <a:xfrm>
            <a:off x="253999" y="1160085"/>
            <a:ext cx="8624957" cy="5510177"/>
          </a:xfrm>
        </p:spPr>
        <p:txBody>
          <a:bodyPr>
            <a:normAutofit/>
          </a:bodyPr>
          <a:lstStyle/>
          <a:p>
            <a:r>
              <a:rPr lang="en-US" sz="2400" dirty="0" smtClean="0"/>
              <a:t>Check out the list of vulnerabilities </a:t>
            </a:r>
            <a:r>
              <a:rPr lang="en-US" sz="2400" dirty="0"/>
              <a:t>for OpenSSL at</a:t>
            </a:r>
            <a:br>
              <a:rPr lang="en-US" sz="2400" dirty="0"/>
            </a:br>
            <a:r>
              <a:rPr lang="en-US" sz="2400" dirty="0"/>
              <a:t>https://</a:t>
            </a:r>
            <a:r>
              <a:rPr lang="en-US" sz="2400" dirty="0" err="1"/>
              <a:t>www.openssl.org</a:t>
            </a:r>
            <a:r>
              <a:rPr lang="en-US" sz="2400" dirty="0"/>
              <a:t>/news/</a:t>
            </a:r>
            <a:r>
              <a:rPr lang="en-US" sz="2400" dirty="0" err="1" smtClean="0"/>
              <a:t>vulnerabilities.html</a:t>
            </a:r>
            <a:endParaRPr lang="en-US" sz="2400" dirty="0" smtClean="0"/>
          </a:p>
          <a:p>
            <a:endParaRPr lang="en-US" sz="2400" dirty="0"/>
          </a:p>
          <a:p>
            <a:r>
              <a:rPr lang="en-US" sz="2400" dirty="0" smtClean="0"/>
              <a:t>Check out the nginx </a:t>
            </a:r>
            <a:r>
              <a:rPr lang="en-US" sz="2400" dirty="0"/>
              <a:t>security advisories at</a:t>
            </a:r>
            <a:br>
              <a:rPr lang="en-US" sz="2400" dirty="0"/>
            </a:br>
            <a:r>
              <a:rPr lang="en-US" sz="2400" dirty="0"/>
              <a:t>http://</a:t>
            </a:r>
            <a:r>
              <a:rPr lang="en-US" sz="2400" dirty="0" err="1"/>
              <a:t>nginx.org</a:t>
            </a:r>
            <a:r>
              <a:rPr lang="en-US" sz="2400" dirty="0"/>
              <a:t>/en/</a:t>
            </a:r>
            <a:r>
              <a:rPr lang="en-US" sz="2400" dirty="0" err="1" smtClean="0"/>
              <a:t>security_advisories.html</a:t>
            </a:r>
            <a:endParaRPr lang="en-US" sz="2400" dirty="0" smtClean="0"/>
          </a:p>
          <a:p>
            <a:endParaRPr lang="en-US" sz="2400" dirty="0"/>
          </a:p>
          <a:p>
            <a:r>
              <a:rPr lang="en-US" sz="2400" dirty="0" smtClean="0"/>
              <a:t>Check out the Apache 2.4 </a:t>
            </a:r>
            <a:r>
              <a:rPr lang="en-US" sz="2400" dirty="0" err="1" smtClean="0"/>
              <a:t>httpd</a:t>
            </a:r>
            <a:r>
              <a:rPr lang="en-US" sz="2400" dirty="0" smtClean="0"/>
              <a:t> security advisories at</a:t>
            </a:r>
            <a:r>
              <a:rPr lang="en-US" sz="2400" dirty="0"/>
              <a:t/>
            </a:r>
            <a:br>
              <a:rPr lang="en-US" sz="2400" dirty="0"/>
            </a:br>
            <a:r>
              <a:rPr lang="en-US" sz="2400" dirty="0"/>
              <a:t>http://</a:t>
            </a:r>
            <a:r>
              <a:rPr lang="en-US" sz="2400" dirty="0" err="1"/>
              <a:t>httpd.apache.org</a:t>
            </a:r>
            <a:r>
              <a:rPr lang="en-US" sz="2400" dirty="0"/>
              <a:t>/security/vulnerabilities_24.</a:t>
            </a:r>
            <a:r>
              <a:rPr lang="en-US" sz="2400" dirty="0" smtClean="0"/>
              <a:t>html</a:t>
            </a:r>
          </a:p>
          <a:p>
            <a:endParaRPr lang="en-US" sz="2400" dirty="0"/>
          </a:p>
          <a:p>
            <a:r>
              <a:rPr lang="en-US" sz="2400" dirty="0" smtClean="0"/>
              <a:t>Check out the Apache 2.2 </a:t>
            </a:r>
            <a:r>
              <a:rPr lang="en-US" sz="2400" dirty="0" err="1" smtClean="0"/>
              <a:t>httpd</a:t>
            </a:r>
            <a:r>
              <a:rPr lang="en-US" sz="2400" dirty="0" smtClean="0"/>
              <a:t> </a:t>
            </a:r>
            <a:r>
              <a:rPr lang="en-US" sz="2400" dirty="0"/>
              <a:t>security advisories at</a:t>
            </a:r>
            <a:br>
              <a:rPr lang="en-US" sz="2400" dirty="0"/>
            </a:br>
            <a:r>
              <a:rPr lang="en-US" sz="2400" dirty="0"/>
              <a:t>http://</a:t>
            </a:r>
            <a:r>
              <a:rPr lang="en-US" sz="2400" dirty="0" err="1"/>
              <a:t>httpd.apache.org</a:t>
            </a:r>
            <a:r>
              <a:rPr lang="en-US" sz="2400" dirty="0"/>
              <a:t>/security/vulnerabilities_22.</a:t>
            </a:r>
            <a:r>
              <a:rPr lang="en-US" sz="2400" dirty="0" smtClean="0"/>
              <a:t>html</a:t>
            </a:r>
          </a:p>
          <a:p>
            <a:endParaRPr lang="en-US" sz="2400" dirty="0"/>
          </a:p>
          <a:p>
            <a:r>
              <a:rPr lang="en-US" sz="2400" b="1" dirty="0" smtClean="0"/>
              <a:t>Etc., etc., etc!  ALWAYS RUN THE LATEST VERSIONS!</a:t>
            </a:r>
          </a:p>
        </p:txBody>
      </p:sp>
      <p:sp>
        <p:nvSpPr>
          <p:cNvPr id="4" name="Slide Number Placeholder 3"/>
          <p:cNvSpPr>
            <a:spLocks noGrp="1"/>
          </p:cNvSpPr>
          <p:nvPr>
            <p:ph type="sldNum" sz="quarter" idx="12"/>
          </p:nvPr>
        </p:nvSpPr>
        <p:spPr/>
        <p:txBody>
          <a:bodyPr/>
          <a:lstStyle/>
          <a:p>
            <a:fld id="{3243A768-3183-BF43-8E88-1711103CE1BD}" type="slidenum">
              <a:rPr lang="en-US" smtClean="0"/>
              <a:t>44</a:t>
            </a:fld>
            <a:endParaRPr lang="en-US"/>
          </a:p>
        </p:txBody>
      </p:sp>
    </p:spTree>
    <p:extLst>
      <p:ext uri="{BB962C8B-B14F-4D97-AF65-F5344CB8AC3E}">
        <p14:creationId xmlns:p14="http://schemas.microsoft.com/office/powerpoint/2010/main" val="92549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03" y="143566"/>
            <a:ext cx="8840241" cy="666493"/>
          </a:xfrm>
        </p:spPr>
        <p:txBody>
          <a:bodyPr>
            <a:normAutofit/>
          </a:bodyPr>
          <a:lstStyle/>
          <a:p>
            <a:r>
              <a:rPr lang="en-US" sz="3200" b="1" dirty="0" smtClean="0">
                <a:cs typeface="Times New Roman"/>
              </a:rPr>
              <a:t>(b) HTTP Strict Transport Security</a:t>
            </a:r>
            <a:endParaRPr lang="en-US" sz="3200" b="1" dirty="0">
              <a:latin typeface="Times New Roman"/>
              <a:cs typeface="Times New Roman"/>
            </a:endParaRPr>
          </a:p>
        </p:txBody>
      </p:sp>
      <p:sp>
        <p:nvSpPr>
          <p:cNvPr id="3" name="Content Placeholder 2"/>
          <p:cNvSpPr>
            <a:spLocks noGrp="1"/>
          </p:cNvSpPr>
          <p:nvPr>
            <p:ph idx="1"/>
          </p:nvPr>
        </p:nvSpPr>
        <p:spPr>
          <a:xfrm>
            <a:off x="253999" y="990073"/>
            <a:ext cx="8624957" cy="5680190"/>
          </a:xfrm>
        </p:spPr>
        <p:txBody>
          <a:bodyPr>
            <a:normAutofit/>
          </a:bodyPr>
          <a:lstStyle/>
          <a:p>
            <a:r>
              <a:rPr lang="en-US" sz="2400" dirty="0" smtClean="0"/>
              <a:t>Historically, only "sensitive" information was protected with </a:t>
            </a:r>
            <a:br>
              <a:rPr lang="en-US" sz="2400" dirty="0" smtClean="0"/>
            </a:br>
            <a:r>
              <a:rPr lang="en-US" sz="2400" dirty="0" smtClean="0"/>
              <a:t>SSL/TLS security, everything else was transmitted in plain text via regular </a:t>
            </a:r>
            <a:r>
              <a:rPr lang="en-US" sz="2400" dirty="0" smtClean="0"/>
              <a:t>HTTP</a:t>
            </a:r>
            <a:r>
              <a:rPr lang="en-US" sz="2400" dirty="0" smtClean="0"/>
              <a:t>.</a:t>
            </a:r>
            <a:endParaRPr lang="en-US" sz="2400" dirty="0"/>
          </a:p>
          <a:p>
            <a:r>
              <a:rPr lang="en-US" sz="2400" dirty="0" smtClean="0"/>
              <a:t>These days, now that we have a much better basis for assessing the extent to which our traffic is subject to pervasive monitoring, we know that we should really be encrypting ALL traffic, whether sensitive or seemingly routine.</a:t>
            </a:r>
            <a:endParaRPr lang="en-US" sz="2400" dirty="0"/>
          </a:p>
          <a:p>
            <a:r>
              <a:rPr lang="en-US" sz="2400" dirty="0" smtClean="0"/>
              <a:t>The HTTP Strict Transport Security policy mechanism essentially says, "For this domain, ALL traffic should be exchanged over an encrypted channel."</a:t>
            </a:r>
          </a:p>
          <a:p>
            <a:r>
              <a:rPr lang="en-US" sz="2400" dirty="0" smtClean="0"/>
              <a:t>As part of this process, webmasters will normally rewrite requests made over insecure (regular) http, forcing them to go over https</a:t>
            </a:r>
          </a:p>
          <a:p>
            <a:r>
              <a:rPr lang="en-US" sz="2400" dirty="0" smtClean="0"/>
              <a:t>This whole process is relatively straightforward in modern web servers (such as nginx)</a:t>
            </a:r>
          </a:p>
        </p:txBody>
      </p:sp>
      <p:sp>
        <p:nvSpPr>
          <p:cNvPr id="4" name="Slide Number Placeholder 3"/>
          <p:cNvSpPr>
            <a:spLocks noGrp="1"/>
          </p:cNvSpPr>
          <p:nvPr>
            <p:ph type="sldNum" sz="quarter" idx="12"/>
          </p:nvPr>
        </p:nvSpPr>
        <p:spPr/>
        <p:txBody>
          <a:bodyPr/>
          <a:lstStyle/>
          <a:p>
            <a:fld id="{3243A768-3183-BF43-8E88-1711103CE1BD}" type="slidenum">
              <a:rPr lang="en-US" smtClean="0"/>
              <a:t>45</a:t>
            </a:fld>
            <a:endParaRPr lang="en-US"/>
          </a:p>
        </p:txBody>
      </p:sp>
    </p:spTree>
    <p:extLst>
      <p:ext uri="{BB962C8B-B14F-4D97-AF65-F5344CB8AC3E}">
        <p14:creationId xmlns:p14="http://schemas.microsoft.com/office/powerpoint/2010/main" val="303031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03" y="143566"/>
            <a:ext cx="8840241" cy="666493"/>
          </a:xfrm>
        </p:spPr>
        <p:txBody>
          <a:bodyPr>
            <a:normAutofit/>
          </a:bodyPr>
          <a:lstStyle/>
          <a:p>
            <a:r>
              <a:rPr lang="en-US" sz="3200" b="1" dirty="0" smtClean="0">
                <a:cs typeface="Times New Roman"/>
              </a:rPr>
              <a:t>Configuring Strict Transport Security in nginx</a:t>
            </a:r>
            <a:endParaRPr lang="en-US" sz="3200" b="1" dirty="0">
              <a:latin typeface="Times New Roman"/>
              <a:cs typeface="Times New Roman"/>
            </a:endParaRPr>
          </a:p>
        </p:txBody>
      </p:sp>
      <p:sp>
        <p:nvSpPr>
          <p:cNvPr id="3" name="Content Placeholder 2"/>
          <p:cNvSpPr>
            <a:spLocks noGrp="1"/>
          </p:cNvSpPr>
          <p:nvPr>
            <p:ph idx="1"/>
          </p:nvPr>
        </p:nvSpPr>
        <p:spPr>
          <a:xfrm>
            <a:off x="253999" y="990073"/>
            <a:ext cx="8624957" cy="5680190"/>
          </a:xfrm>
        </p:spPr>
        <p:txBody>
          <a:bodyPr>
            <a:normAutofit/>
          </a:bodyPr>
          <a:lstStyle/>
          <a:p>
            <a:pPr marL="0" indent="0">
              <a:buNone/>
            </a:pPr>
            <a:r>
              <a:rPr lang="en-US" sz="2000" b="1" dirty="0">
                <a:latin typeface="Courier New"/>
                <a:cs typeface="Courier New"/>
              </a:rPr>
              <a:t>server {</a:t>
            </a:r>
          </a:p>
          <a:p>
            <a:pPr marL="0" indent="0">
              <a:buNone/>
            </a:pPr>
            <a:r>
              <a:rPr lang="en-US" sz="2000" dirty="0" smtClean="0">
                <a:latin typeface="Courier New"/>
                <a:cs typeface="Courier New"/>
              </a:rPr>
              <a:t>	listen  </a:t>
            </a:r>
            <a:r>
              <a:rPr lang="en-US" sz="2000" b="1" dirty="0" smtClean="0">
                <a:latin typeface="Courier New"/>
                <a:cs typeface="Courier New"/>
              </a:rPr>
              <a:t>80</a:t>
            </a:r>
            <a:r>
              <a:rPr lang="en-US" sz="2000" dirty="0">
                <a:latin typeface="Courier New"/>
                <a:cs typeface="Courier New"/>
              </a:rPr>
              <a:t>;</a:t>
            </a:r>
          </a:p>
          <a:p>
            <a:pPr marL="0" indent="0">
              <a:buNone/>
            </a:pPr>
            <a:r>
              <a:rPr lang="en-US" sz="2000" dirty="0">
                <a:latin typeface="Courier New"/>
                <a:cs typeface="Courier New"/>
              </a:rPr>
              <a:t>   </a:t>
            </a:r>
            <a:r>
              <a:rPr lang="en-US" sz="2000" b="1" dirty="0" smtClean="0">
                <a:latin typeface="Courier New"/>
                <a:cs typeface="Courier New"/>
              </a:rPr>
              <a:t>rewrite</a:t>
            </a:r>
            <a:r>
              <a:rPr lang="en-US" sz="2000" dirty="0" smtClean="0">
                <a:latin typeface="Courier New"/>
                <a:cs typeface="Courier New"/>
              </a:rPr>
              <a:t> </a:t>
            </a:r>
            <a:r>
              <a:rPr lang="en-US" sz="2000" b="1" dirty="0">
                <a:latin typeface="Courier New"/>
                <a:cs typeface="Courier New"/>
              </a:rPr>
              <a:t>^(.*) https://$</a:t>
            </a:r>
            <a:r>
              <a:rPr lang="en-US" sz="2000" b="1" dirty="0" err="1">
                <a:latin typeface="Courier New"/>
                <a:cs typeface="Courier New"/>
              </a:rPr>
              <a:t>host$request_uri</a:t>
            </a:r>
            <a:r>
              <a:rPr lang="en-US" sz="2000" b="1" dirty="0">
                <a:latin typeface="Courier New"/>
                <a:cs typeface="Courier New"/>
              </a:rPr>
              <a:t> </a:t>
            </a:r>
            <a:r>
              <a:rPr lang="en-US" sz="2000" b="1" dirty="0" smtClean="0">
                <a:latin typeface="Courier New"/>
                <a:cs typeface="Courier New"/>
              </a:rPr>
              <a:t>permanent</a:t>
            </a:r>
            <a:r>
              <a:rPr lang="en-US" sz="2000" b="1" dirty="0">
                <a:latin typeface="Courier New"/>
                <a:cs typeface="Courier New"/>
              </a:rPr>
              <a:t>;</a:t>
            </a:r>
          </a:p>
          <a:p>
            <a:pPr marL="0" indent="0">
              <a:buNone/>
            </a:pPr>
            <a:r>
              <a:rPr lang="en-US" sz="2000" b="1" dirty="0" smtClean="0">
                <a:latin typeface="Courier New"/>
                <a:cs typeface="Courier New"/>
              </a:rPr>
              <a:t>        }</a:t>
            </a:r>
            <a:endParaRPr lang="en-US" sz="2000" b="1" dirty="0">
              <a:latin typeface="Courier New"/>
              <a:cs typeface="Courier New"/>
            </a:endParaRPr>
          </a:p>
          <a:p>
            <a:pPr marL="0" indent="0">
              <a:buNone/>
            </a:pPr>
            <a:r>
              <a:rPr lang="en-US" sz="2000" b="1" dirty="0" smtClean="0">
                <a:latin typeface="Courier New"/>
                <a:cs typeface="Courier New"/>
              </a:rPr>
              <a:t>server </a:t>
            </a:r>
            <a:r>
              <a:rPr lang="en-US" sz="2000" b="1" dirty="0">
                <a:latin typeface="Courier New"/>
                <a:cs typeface="Courier New"/>
              </a:rPr>
              <a:t>{</a:t>
            </a:r>
          </a:p>
          <a:p>
            <a:pPr marL="0" indent="0">
              <a:buNone/>
            </a:pPr>
            <a:r>
              <a:rPr lang="en-US" sz="2000" b="1" dirty="0" smtClean="0">
                <a:latin typeface="Courier New"/>
                <a:cs typeface="Courier New"/>
              </a:rPr>
              <a:t>	</a:t>
            </a:r>
            <a:r>
              <a:rPr lang="en-US" sz="2000" dirty="0" err="1" smtClean="0">
                <a:latin typeface="Courier New"/>
                <a:cs typeface="Courier New"/>
              </a:rPr>
              <a:t>server_name</a:t>
            </a:r>
            <a:r>
              <a:rPr lang="en-US" sz="2000" dirty="0" smtClean="0">
                <a:latin typeface="Courier New"/>
                <a:cs typeface="Courier New"/>
              </a:rPr>
              <a:t>  </a:t>
            </a:r>
            <a:r>
              <a:rPr lang="en-US" sz="2000" dirty="0" err="1" smtClean="0">
                <a:latin typeface="Courier New"/>
                <a:cs typeface="Courier New"/>
              </a:rPr>
              <a:t>www.example</a:t>
            </a:r>
            <a:r>
              <a:rPr lang="en-US" sz="2000" dirty="0" err="1">
                <a:latin typeface="Courier New"/>
                <a:cs typeface="Courier New"/>
              </a:rPr>
              <a:t>.</a:t>
            </a:r>
            <a:r>
              <a:rPr lang="en-US" sz="2000" dirty="0" err="1" smtClean="0">
                <a:latin typeface="Courier New"/>
                <a:cs typeface="Courier New"/>
              </a:rPr>
              <a:t>com</a:t>
            </a:r>
            <a:r>
              <a:rPr lang="en-US" sz="2000" dirty="0" smtClean="0">
                <a:latin typeface="Courier New"/>
                <a:cs typeface="Courier New"/>
              </a:rPr>
              <a:t>;</a:t>
            </a:r>
          </a:p>
          <a:p>
            <a:pPr marL="0" indent="0">
              <a:buNone/>
            </a:pPr>
            <a:r>
              <a:rPr lang="en-US" sz="2000" dirty="0">
                <a:latin typeface="Courier New"/>
                <a:cs typeface="Courier New"/>
              </a:rPr>
              <a:t>	</a:t>
            </a:r>
            <a:r>
              <a:rPr lang="en-US" sz="2000" dirty="0" smtClean="0">
                <a:latin typeface="Courier New"/>
                <a:cs typeface="Courier New"/>
              </a:rPr>
              <a:t>listen  </a:t>
            </a:r>
            <a:r>
              <a:rPr lang="en-US" sz="2000" b="1" dirty="0" smtClean="0">
                <a:latin typeface="Courier New"/>
                <a:cs typeface="Courier New"/>
              </a:rPr>
              <a:t>443 ssl</a:t>
            </a:r>
            <a:r>
              <a:rPr lang="en-US" sz="2000" dirty="0" smtClean="0">
                <a:latin typeface="Courier New"/>
                <a:cs typeface="Courier New"/>
              </a:rPr>
              <a:t>;</a:t>
            </a:r>
          </a:p>
          <a:p>
            <a:pPr marL="0" indent="0">
              <a:buNone/>
            </a:pPr>
            <a:r>
              <a:rPr lang="en-US" sz="2000" dirty="0">
                <a:latin typeface="Courier New"/>
                <a:cs typeface="Courier New"/>
              </a:rPr>
              <a:t>	</a:t>
            </a:r>
            <a:r>
              <a:rPr lang="en-US" sz="2000" b="1" dirty="0" err="1">
                <a:latin typeface="Courier New"/>
                <a:cs typeface="Courier New"/>
              </a:rPr>
              <a:t>add_header</a:t>
            </a:r>
            <a:r>
              <a:rPr lang="en-US" sz="2000" b="1" dirty="0">
                <a:latin typeface="Courier New"/>
                <a:cs typeface="Courier New"/>
              </a:rPr>
              <a:t> </a:t>
            </a:r>
            <a:r>
              <a:rPr lang="en-US" sz="2000" b="1" dirty="0" smtClean="0">
                <a:latin typeface="Courier New"/>
                <a:cs typeface="Courier New"/>
              </a:rPr>
              <a:t/>
            </a:r>
            <a:br>
              <a:rPr lang="en-US" sz="2000" b="1" dirty="0" smtClean="0">
                <a:latin typeface="Courier New"/>
                <a:cs typeface="Courier New"/>
              </a:rPr>
            </a:br>
            <a:r>
              <a:rPr lang="en-US" sz="2000" dirty="0" smtClean="0">
                <a:latin typeface="Courier New"/>
                <a:cs typeface="Courier New"/>
              </a:rPr>
              <a:t>		</a:t>
            </a:r>
            <a:r>
              <a:rPr lang="en-US" sz="2000" b="1" dirty="0" smtClean="0">
                <a:latin typeface="Courier New"/>
                <a:cs typeface="Courier New"/>
              </a:rPr>
              <a:t>Strict</a:t>
            </a:r>
            <a:r>
              <a:rPr lang="en-US" sz="2000" b="1" dirty="0">
                <a:latin typeface="Courier New"/>
                <a:cs typeface="Courier New"/>
              </a:rPr>
              <a:t>-Transport-Security </a:t>
            </a:r>
            <a:r>
              <a:rPr lang="en-US" sz="2000" b="1" dirty="0" smtClean="0">
                <a:latin typeface="Courier New"/>
                <a:cs typeface="Courier New"/>
              </a:rPr>
              <a:t>"</a:t>
            </a:r>
            <a:r>
              <a:rPr lang="en-US" sz="2000" b="1" dirty="0">
                <a:latin typeface="Courier New"/>
                <a:cs typeface="Courier New"/>
              </a:rPr>
              <a:t>max-age</a:t>
            </a:r>
            <a:r>
              <a:rPr lang="en-US" sz="2000" b="1" dirty="0" smtClean="0">
                <a:latin typeface="Courier New"/>
                <a:cs typeface="Courier New"/>
              </a:rPr>
              <a:t>=31536000; 			</a:t>
            </a:r>
            <a:r>
              <a:rPr lang="en-US" sz="2000" b="1" dirty="0" err="1" smtClean="0">
                <a:latin typeface="Courier New"/>
                <a:cs typeface="Courier New"/>
              </a:rPr>
              <a:t>includeSubdomains</a:t>
            </a:r>
            <a:r>
              <a:rPr lang="en-US" sz="2000" b="1" dirty="0" smtClean="0">
                <a:latin typeface="Courier New"/>
                <a:cs typeface="Courier New"/>
              </a:rPr>
              <a:t>";</a:t>
            </a:r>
          </a:p>
          <a:p>
            <a:pPr marL="0" indent="0">
              <a:buNone/>
            </a:pPr>
            <a:r>
              <a:rPr lang="en-US" sz="2000" b="1" dirty="0" smtClean="0">
                <a:latin typeface="Courier New"/>
                <a:cs typeface="Courier New"/>
              </a:rPr>
              <a:t>		}</a:t>
            </a:r>
            <a:endParaRPr lang="en-US" sz="2000" b="1" dirty="0">
              <a:latin typeface="Courier New"/>
              <a:cs typeface="Courier New"/>
            </a:endParaRPr>
          </a:p>
          <a:p>
            <a:pPr marL="0" indent="0">
              <a:buNone/>
            </a:pPr>
            <a:endParaRPr lang="en-US" sz="2000" b="1" dirty="0" smtClean="0">
              <a:latin typeface="Courier New"/>
              <a:cs typeface="Courier New"/>
            </a:endParaRPr>
          </a:p>
          <a:p>
            <a:pPr marL="0" indent="0">
              <a:buNone/>
            </a:pPr>
            <a:r>
              <a:rPr lang="en-US" sz="2400" b="1" dirty="0" smtClean="0">
                <a:cs typeface="Times New Roman"/>
              </a:rPr>
              <a:t>CAUTION: </a:t>
            </a:r>
            <a:r>
              <a:rPr lang="en-US" sz="2400" dirty="0" smtClean="0">
                <a:cs typeface="Times New Roman"/>
              </a:rPr>
              <a:t>After a browser sees that Strict-Transport-Security header, that browser will ONLY connect to that site via HTTPS for the specified # of seconds (</a:t>
            </a:r>
            <a:r>
              <a:rPr lang="en-US" sz="2400" dirty="0" smtClean="0"/>
              <a:t>31,536,000 seconds=roughly 1 year)</a:t>
            </a:r>
            <a:endParaRPr lang="en-US" sz="2400" dirty="0">
              <a:cs typeface="Times New Roman"/>
            </a:endParaRPr>
          </a:p>
        </p:txBody>
      </p:sp>
      <p:sp>
        <p:nvSpPr>
          <p:cNvPr id="4" name="Slide Number Placeholder 3"/>
          <p:cNvSpPr>
            <a:spLocks noGrp="1"/>
          </p:cNvSpPr>
          <p:nvPr>
            <p:ph type="sldNum" sz="quarter" idx="12"/>
          </p:nvPr>
        </p:nvSpPr>
        <p:spPr/>
        <p:txBody>
          <a:bodyPr/>
          <a:lstStyle/>
          <a:p>
            <a:fld id="{3243A768-3183-BF43-8E88-1711103CE1BD}" type="slidenum">
              <a:rPr lang="en-US" smtClean="0"/>
              <a:t>46</a:t>
            </a:fld>
            <a:endParaRPr lang="en-US"/>
          </a:p>
        </p:txBody>
      </p:sp>
    </p:spTree>
    <p:extLst>
      <p:ext uri="{BB962C8B-B14F-4D97-AF65-F5344CB8AC3E}">
        <p14:creationId xmlns:p14="http://schemas.microsoft.com/office/powerpoint/2010/main" val="22591304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03" y="143565"/>
            <a:ext cx="8930244" cy="656493"/>
          </a:xfrm>
        </p:spPr>
        <p:txBody>
          <a:bodyPr>
            <a:normAutofit/>
          </a:bodyPr>
          <a:lstStyle/>
          <a:p>
            <a:r>
              <a:rPr lang="en-US" sz="3200" b="1" dirty="0" smtClean="0">
                <a:cs typeface="Times New Roman"/>
              </a:rPr>
              <a:t>WITHOUT HTTP Strict Transport Security...</a:t>
            </a:r>
            <a:endParaRPr lang="en-US" sz="3200" b="1" dirty="0">
              <a:latin typeface="Times New Roman"/>
              <a:cs typeface="Times New Roman"/>
            </a:endParaRPr>
          </a:p>
        </p:txBody>
      </p:sp>
      <p:sp>
        <p:nvSpPr>
          <p:cNvPr id="3" name="Content Placeholder 2"/>
          <p:cNvSpPr>
            <a:spLocks noGrp="1"/>
          </p:cNvSpPr>
          <p:nvPr>
            <p:ph idx="1"/>
          </p:nvPr>
        </p:nvSpPr>
        <p:spPr>
          <a:xfrm>
            <a:off x="253999" y="1016000"/>
            <a:ext cx="8624957" cy="5654261"/>
          </a:xfrm>
        </p:spPr>
        <p:txBody>
          <a:bodyPr>
            <a:normAutofit/>
          </a:bodyPr>
          <a:lstStyle/>
          <a:p>
            <a:r>
              <a:rPr lang="en-US" sz="2400" dirty="0" smtClean="0"/>
              <a:t>If you don't use HTTP Strict Transport Security, it's extremely easy to end up with HTTPS "Mixed Content" warnings, </a:t>
            </a:r>
            <a:br>
              <a:rPr lang="en-US" sz="2400" dirty="0" smtClean="0"/>
            </a:br>
            <a:r>
              <a:rPr lang="en-US" sz="2400" dirty="0" smtClean="0"/>
              <a:t>e.g., a page that delivers a mixture of content that is – and ISN'T – protected by </a:t>
            </a:r>
            <a:r>
              <a:rPr lang="en-US" sz="2400" dirty="0" smtClean="0"/>
              <a:t>SSL/TLS</a:t>
            </a:r>
            <a:r>
              <a:rPr lang="en-US" sz="2400" dirty="0" smtClean="0"/>
              <a:t>. This is a VERY common problem.</a:t>
            </a:r>
          </a:p>
          <a:p>
            <a:endParaRPr lang="en-US" sz="2400" dirty="0">
              <a:solidFill>
                <a:srgbClr val="4F81BD"/>
              </a:solidFill>
            </a:endParaRPr>
          </a:p>
          <a:p>
            <a:r>
              <a:rPr lang="en-US" sz="2400" dirty="0" smtClean="0">
                <a:solidFill>
                  <a:srgbClr val="000000"/>
                </a:solidFill>
              </a:rPr>
              <a:t>Ivan Ristic of Qualys states that "</a:t>
            </a:r>
            <a:r>
              <a:rPr lang="en-US" sz="2400" dirty="0"/>
              <a:t>We tend to talk a lot about other aspects of SSL/TLS, but </a:t>
            </a:r>
            <a:r>
              <a:rPr lang="en-US" sz="2400" b="1" dirty="0"/>
              <a:t>mixed content is arguably the easiest way to completely mess up your web site encryption</a:t>
            </a:r>
            <a:r>
              <a:rPr lang="en-US" sz="2400" dirty="0" smtClean="0"/>
              <a:t>." </a:t>
            </a:r>
            <a:r>
              <a:rPr lang="en-US" sz="2400" dirty="0"/>
              <a:t>(see</a:t>
            </a:r>
            <a:br>
              <a:rPr lang="en-US" sz="2400" dirty="0"/>
            </a:br>
            <a:r>
              <a:rPr lang="en-US" sz="2400" dirty="0"/>
              <a:t>https://community.qualys.com/blogs/securitylabs/2014/03/19/https-mixed-content-still-the-easiest-way-to-break-</a:t>
            </a:r>
            <a:r>
              <a:rPr lang="en-US" sz="2400" dirty="0" smtClean="0"/>
              <a:t>ssl )</a:t>
            </a:r>
          </a:p>
          <a:p>
            <a:endParaRPr lang="en-US" sz="2400" dirty="0"/>
          </a:p>
          <a:p>
            <a:r>
              <a:rPr lang="en-US" sz="2400" dirty="0" smtClean="0"/>
              <a:t>[And if you DON'T do HTTP Strict Transport Security, you'll also never get that A+ </a:t>
            </a:r>
            <a:r>
              <a:rPr lang="en-US" sz="2400" dirty="0" smtClean="0"/>
              <a:t>you want from </a:t>
            </a:r>
            <a:r>
              <a:rPr lang="en-US" sz="2400" dirty="0" smtClean="0"/>
              <a:t>Qualys.]</a:t>
            </a:r>
          </a:p>
        </p:txBody>
      </p:sp>
      <p:sp>
        <p:nvSpPr>
          <p:cNvPr id="4" name="Slide Number Placeholder 3"/>
          <p:cNvSpPr>
            <a:spLocks noGrp="1"/>
          </p:cNvSpPr>
          <p:nvPr>
            <p:ph type="sldNum" sz="quarter" idx="12"/>
          </p:nvPr>
        </p:nvSpPr>
        <p:spPr/>
        <p:txBody>
          <a:bodyPr/>
          <a:lstStyle/>
          <a:p>
            <a:fld id="{3243A768-3183-BF43-8E88-1711103CE1BD}" type="slidenum">
              <a:rPr lang="en-US" smtClean="0"/>
              <a:t>47</a:t>
            </a:fld>
            <a:endParaRPr lang="en-US"/>
          </a:p>
        </p:txBody>
      </p:sp>
    </p:spTree>
    <p:extLst>
      <p:ext uri="{BB962C8B-B14F-4D97-AF65-F5344CB8AC3E}">
        <p14:creationId xmlns:p14="http://schemas.microsoft.com/office/powerpoint/2010/main" val="11562626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03" y="143565"/>
            <a:ext cx="8930244" cy="656493"/>
          </a:xfrm>
        </p:spPr>
        <p:txBody>
          <a:bodyPr>
            <a:normAutofit/>
          </a:bodyPr>
          <a:lstStyle/>
          <a:p>
            <a:r>
              <a:rPr lang="en-US" sz="3200" b="1" dirty="0" smtClean="0">
                <a:cs typeface="Times New Roman"/>
              </a:rPr>
              <a:t>Joe! HTTP Strict Transport Sounds "Scary"...</a:t>
            </a:r>
            <a:endParaRPr lang="en-US" sz="3200" b="1" dirty="0">
              <a:latin typeface="Times New Roman"/>
              <a:cs typeface="Times New Roman"/>
            </a:endParaRPr>
          </a:p>
        </p:txBody>
      </p:sp>
      <p:sp>
        <p:nvSpPr>
          <p:cNvPr id="3" name="Content Placeholder 2"/>
          <p:cNvSpPr>
            <a:spLocks noGrp="1"/>
          </p:cNvSpPr>
          <p:nvPr>
            <p:ph idx="1"/>
          </p:nvPr>
        </p:nvSpPr>
        <p:spPr>
          <a:xfrm>
            <a:off x="253999" y="1016000"/>
            <a:ext cx="8624957" cy="5654261"/>
          </a:xfrm>
        </p:spPr>
        <p:txBody>
          <a:bodyPr>
            <a:normAutofit/>
          </a:bodyPr>
          <a:lstStyle/>
          <a:p>
            <a:r>
              <a:rPr lang="en-US" sz="2400" dirty="0" smtClean="0"/>
              <a:t>It really shouldn't. For example, if you follow the IETF work around HTTP/2, the next major version of HTTP, you will see </a:t>
            </a:r>
            <a:br>
              <a:rPr lang="en-US" sz="2400" dirty="0" smtClean="0"/>
            </a:br>
            <a:r>
              <a:rPr lang="en-US" sz="2400" dirty="0" smtClean="0"/>
              <a:t>that major browser vendors are indicating that they will ONLY support HTTP/2 over TLS secured connections. </a:t>
            </a:r>
          </a:p>
          <a:p>
            <a:endParaRPr lang="en-US" sz="2400" dirty="0"/>
          </a:p>
          <a:p>
            <a:r>
              <a:rPr lang="en-US" sz="2400" dirty="0" smtClean="0"/>
              <a:t>You might as well get used to working in what amounts to an HTTP strict transport security-equivalent world now, because the next version of HTTP will be operating in that environment by default. </a:t>
            </a:r>
          </a:p>
          <a:p>
            <a:endParaRPr lang="en-US" sz="2400" dirty="0"/>
          </a:p>
          <a:p>
            <a:r>
              <a:rPr lang="en-US" sz="2400" dirty="0" smtClean="0"/>
              <a:t>[In the interest of fairness, if you'd like to read the argument FOR allowing a NON-encrypted HTTP/2 mode for use </a:t>
            </a:r>
            <a:r>
              <a:rPr lang="en-US" sz="2400" dirty="0"/>
              <a:t>with </a:t>
            </a:r>
            <a:r>
              <a:rPr lang="en-US" sz="2400" dirty="0" smtClean="0"/>
              <a:t>proxies, see</a:t>
            </a:r>
            <a:r>
              <a:rPr lang="en-US" sz="2400" dirty="0"/>
              <a:t> </a:t>
            </a:r>
            <a:r>
              <a:rPr lang="en-US" sz="2400" dirty="0" smtClean="0"/>
              <a:t>https</a:t>
            </a:r>
            <a:r>
              <a:rPr lang="en-US" sz="2400" dirty="0"/>
              <a:t>://</a:t>
            </a:r>
            <a:r>
              <a:rPr lang="en-US" sz="2400" dirty="0" err="1"/>
              <a:t>github.com</a:t>
            </a:r>
            <a:r>
              <a:rPr lang="en-US" sz="2400" dirty="0"/>
              <a:t>/http2/http2-spec/wiki/Proxy-User-</a:t>
            </a:r>
            <a:r>
              <a:rPr lang="en-US" sz="2400" dirty="0" smtClean="0"/>
              <a:t>Stories ]</a:t>
            </a:r>
          </a:p>
        </p:txBody>
      </p:sp>
      <p:sp>
        <p:nvSpPr>
          <p:cNvPr id="4" name="Slide Number Placeholder 3"/>
          <p:cNvSpPr>
            <a:spLocks noGrp="1"/>
          </p:cNvSpPr>
          <p:nvPr>
            <p:ph type="sldNum" sz="quarter" idx="12"/>
          </p:nvPr>
        </p:nvSpPr>
        <p:spPr/>
        <p:txBody>
          <a:bodyPr/>
          <a:lstStyle/>
          <a:p>
            <a:fld id="{3243A768-3183-BF43-8E88-1711103CE1BD}" type="slidenum">
              <a:rPr lang="en-US" smtClean="0"/>
              <a:t>48</a:t>
            </a:fld>
            <a:endParaRPr lang="en-US"/>
          </a:p>
        </p:txBody>
      </p:sp>
    </p:spTree>
    <p:extLst>
      <p:ext uri="{BB962C8B-B14F-4D97-AF65-F5344CB8AC3E}">
        <p14:creationId xmlns:p14="http://schemas.microsoft.com/office/powerpoint/2010/main" val="11287788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03" y="143566"/>
            <a:ext cx="8930244" cy="526484"/>
          </a:xfrm>
        </p:spPr>
        <p:txBody>
          <a:bodyPr>
            <a:normAutofit/>
          </a:bodyPr>
          <a:lstStyle/>
          <a:p>
            <a:r>
              <a:rPr lang="en-US" sz="3200" b="1" dirty="0" smtClean="0">
                <a:cs typeface="Times New Roman"/>
              </a:rPr>
              <a:t>(c) Optional (But Worth Considering): SPDY</a:t>
            </a:r>
            <a:endParaRPr lang="en-US" sz="3200" b="1" dirty="0">
              <a:latin typeface="Times New Roman"/>
              <a:cs typeface="Times New Roman"/>
            </a:endParaRPr>
          </a:p>
        </p:txBody>
      </p:sp>
      <p:sp>
        <p:nvSpPr>
          <p:cNvPr id="3" name="Content Placeholder 2"/>
          <p:cNvSpPr>
            <a:spLocks noGrp="1"/>
          </p:cNvSpPr>
          <p:nvPr>
            <p:ph idx="1"/>
          </p:nvPr>
        </p:nvSpPr>
        <p:spPr>
          <a:xfrm>
            <a:off x="253999" y="870063"/>
            <a:ext cx="8624957" cy="5800198"/>
          </a:xfrm>
        </p:spPr>
        <p:txBody>
          <a:bodyPr>
            <a:normAutofit/>
          </a:bodyPr>
          <a:lstStyle/>
          <a:p>
            <a:r>
              <a:rPr lang="en-US" sz="2400" dirty="0" smtClean="0"/>
              <a:t>Speaking of HTTP/2, the next version of HTTP, if you believe that ever-trustworthy oracle, Wikipedia, </a:t>
            </a:r>
            <a:r>
              <a:rPr lang="en-US" sz="2400" dirty="0" smtClean="0"/>
              <a:t>"is </a:t>
            </a:r>
            <a:r>
              <a:rPr lang="en-US" sz="2400" dirty="0"/>
              <a:t>based on SPDY." </a:t>
            </a:r>
            <a:r>
              <a:rPr lang="en-US" sz="2400" dirty="0" smtClean="0"/>
              <a:t/>
            </a:r>
            <a:br>
              <a:rPr lang="en-US" sz="2400" dirty="0" smtClean="0"/>
            </a:br>
            <a:r>
              <a:rPr lang="en-US" sz="2400" dirty="0" smtClean="0"/>
              <a:t>(</a:t>
            </a:r>
            <a:r>
              <a:rPr lang="en-US" sz="2400" dirty="0" smtClean="0"/>
              <a:t>see http</a:t>
            </a:r>
            <a:r>
              <a:rPr lang="en-US" sz="2400" dirty="0"/>
              <a:t>://en.wikipedia.org/wiki/HTTP/2 and</a:t>
            </a:r>
            <a:br>
              <a:rPr lang="en-US" sz="2400" dirty="0"/>
            </a:br>
            <a:r>
              <a:rPr lang="en-US" sz="2400" dirty="0"/>
              <a:t>http://en.wikipedia.org/wiki/</a:t>
            </a:r>
            <a:r>
              <a:rPr lang="en-US" sz="2400" dirty="0" smtClean="0"/>
              <a:t>SPDY )</a:t>
            </a:r>
            <a:endParaRPr lang="en-US" sz="2400" dirty="0"/>
          </a:p>
          <a:p>
            <a:r>
              <a:rPr lang="en-US" sz="2400" dirty="0" smtClean="0"/>
              <a:t>SPDY is a Google-originated effort to reduce web page load times while also improving web security. It is currently still somewhat experimental, but the latest version of most browsers support it.</a:t>
            </a:r>
            <a:endParaRPr lang="en-US" sz="2400" dirty="0"/>
          </a:p>
          <a:p>
            <a:r>
              <a:rPr lang="en-US" sz="2400" dirty="0" smtClean="0"/>
              <a:t>If you want to try it on your web site, you'll need to be running a SPDY-capable version of your crypto libraries, such as OpenSSL 1.01j, and a SPDY-capable web server, such as nginx</a:t>
            </a:r>
            <a:r>
              <a:rPr lang="en-US" sz="2400" dirty="0"/>
              <a:t> </a:t>
            </a:r>
            <a:r>
              <a:rPr lang="en-US" sz="2400" dirty="0" smtClean="0"/>
              <a:t>1.7.6. </a:t>
            </a:r>
            <a:endParaRPr lang="en-US" sz="2400" dirty="0"/>
          </a:p>
          <a:p>
            <a:r>
              <a:rPr lang="en-US" sz="2400" dirty="0" smtClean="0"/>
              <a:t>If building nginx from source, be sure to configure with</a:t>
            </a:r>
            <a:br>
              <a:rPr lang="en-US" sz="2400" dirty="0" smtClean="0"/>
            </a:br>
            <a:r>
              <a:rPr lang="en-US" sz="2000" b="1" dirty="0" smtClean="0">
                <a:latin typeface="Courier New"/>
                <a:cs typeface="Courier New"/>
              </a:rPr>
              <a:t>-</a:t>
            </a:r>
            <a:r>
              <a:rPr lang="en-US" sz="2000" b="1" dirty="0">
                <a:latin typeface="Courier New"/>
                <a:cs typeface="Courier New"/>
              </a:rPr>
              <a:t>-with-</a:t>
            </a:r>
            <a:r>
              <a:rPr lang="en-US" sz="2000" b="1" dirty="0" err="1" smtClean="0">
                <a:latin typeface="Courier New"/>
                <a:cs typeface="Courier New"/>
              </a:rPr>
              <a:t>http_spdy_module</a:t>
            </a:r>
            <a:endParaRPr lang="en-US" sz="2000" b="1" dirty="0" smtClean="0">
              <a:latin typeface="Courier New"/>
              <a:cs typeface="Courier New"/>
            </a:endParaRPr>
          </a:p>
          <a:p>
            <a:r>
              <a:rPr lang="en-US" sz="2400" dirty="0" smtClean="0">
                <a:cs typeface="Times New Roman"/>
              </a:rPr>
              <a:t>In your nginx config file, specify </a:t>
            </a:r>
            <a:r>
              <a:rPr lang="en-US" sz="2400" dirty="0" err="1" smtClean="0">
                <a:cs typeface="Times New Roman"/>
              </a:rPr>
              <a:t>spdy</a:t>
            </a:r>
            <a:r>
              <a:rPr lang="en-US" sz="2400" dirty="0" smtClean="0">
                <a:cs typeface="Times New Roman"/>
              </a:rPr>
              <a:t> as an option to the listen command:</a:t>
            </a:r>
            <a:r>
              <a:rPr lang="en-US" sz="2400" dirty="0">
                <a:cs typeface="Times New Roman"/>
              </a:rPr>
              <a:t> </a:t>
            </a:r>
            <a:r>
              <a:rPr lang="en-US" sz="2400" dirty="0" smtClean="0">
                <a:cs typeface="Times New Roman"/>
              </a:rPr>
              <a:t> </a:t>
            </a:r>
            <a:r>
              <a:rPr lang="en-US" sz="2000" dirty="0" smtClean="0">
                <a:latin typeface="Courier New"/>
                <a:cs typeface="Courier New"/>
              </a:rPr>
              <a:t>listen </a:t>
            </a:r>
            <a:r>
              <a:rPr lang="en-US" sz="2000" dirty="0">
                <a:latin typeface="Courier New"/>
                <a:cs typeface="Courier New"/>
              </a:rPr>
              <a:t>443 ssl </a:t>
            </a:r>
            <a:r>
              <a:rPr lang="en-US" sz="2000" b="1" dirty="0" err="1">
                <a:latin typeface="Courier New"/>
                <a:cs typeface="Courier New"/>
              </a:rPr>
              <a:t>spdy</a:t>
            </a:r>
            <a:r>
              <a:rPr lang="en-US" sz="2000" b="1" dirty="0">
                <a:latin typeface="Courier New"/>
                <a:cs typeface="Courier New"/>
              </a:rPr>
              <a:t>;</a:t>
            </a:r>
            <a:endParaRPr lang="en-US" sz="2000" b="1" dirty="0" smtClean="0">
              <a:latin typeface="Courier New"/>
              <a:cs typeface="Courier New"/>
            </a:endParaRPr>
          </a:p>
        </p:txBody>
      </p:sp>
      <p:sp>
        <p:nvSpPr>
          <p:cNvPr id="4" name="Slide Number Placeholder 3"/>
          <p:cNvSpPr>
            <a:spLocks noGrp="1"/>
          </p:cNvSpPr>
          <p:nvPr>
            <p:ph type="sldNum" sz="quarter" idx="12"/>
          </p:nvPr>
        </p:nvSpPr>
        <p:spPr/>
        <p:txBody>
          <a:bodyPr/>
          <a:lstStyle/>
          <a:p>
            <a:fld id="{3243A768-3183-BF43-8E88-1711103CE1BD}" type="slidenum">
              <a:rPr lang="en-US" smtClean="0"/>
              <a:t>49</a:t>
            </a:fld>
            <a:endParaRPr lang="en-US"/>
          </a:p>
        </p:txBody>
      </p:sp>
    </p:spTree>
    <p:extLst>
      <p:ext uri="{BB962C8B-B14F-4D97-AF65-F5344CB8AC3E}">
        <p14:creationId xmlns:p14="http://schemas.microsoft.com/office/powerpoint/2010/main" val="3724058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66"/>
            <a:ext cx="8229600" cy="616490"/>
          </a:xfrm>
        </p:spPr>
        <p:txBody>
          <a:bodyPr>
            <a:normAutofit/>
          </a:bodyPr>
          <a:lstStyle/>
          <a:p>
            <a:r>
              <a:rPr lang="en-US" sz="3200" b="1" dirty="0" smtClean="0">
                <a:latin typeface="Times New Roman"/>
                <a:cs typeface="Times New Roman"/>
              </a:rPr>
              <a:t>Some Things To Note About That "F" Report</a:t>
            </a:r>
            <a:endParaRPr lang="en-US" sz="3200" b="1" dirty="0">
              <a:latin typeface="Times New Roman"/>
              <a:cs typeface="Times New Roman"/>
            </a:endParaRPr>
          </a:p>
        </p:txBody>
      </p:sp>
      <p:sp>
        <p:nvSpPr>
          <p:cNvPr id="3" name="Content Placeholder 2"/>
          <p:cNvSpPr>
            <a:spLocks noGrp="1"/>
          </p:cNvSpPr>
          <p:nvPr>
            <p:ph idx="1"/>
          </p:nvPr>
        </p:nvSpPr>
        <p:spPr>
          <a:xfrm>
            <a:off x="253999" y="830061"/>
            <a:ext cx="8624957" cy="5840200"/>
          </a:xfrm>
        </p:spPr>
        <p:txBody>
          <a:bodyPr>
            <a:normAutofit/>
          </a:bodyPr>
          <a:lstStyle/>
          <a:p>
            <a:r>
              <a:rPr lang="en-US" sz="2400" dirty="0" smtClean="0">
                <a:solidFill>
                  <a:srgbClr val="008000"/>
                </a:solidFill>
              </a:rPr>
              <a:t>That server's </a:t>
            </a:r>
            <a:r>
              <a:rPr lang="en-US" sz="2400" u="sng" dirty="0" smtClean="0">
                <a:solidFill>
                  <a:srgbClr val="008000"/>
                </a:solidFill>
              </a:rPr>
              <a:t>certificate</a:t>
            </a:r>
            <a:r>
              <a:rPr lang="en-US" sz="2400" dirty="0" smtClean="0">
                <a:solidFill>
                  <a:srgbClr val="008000"/>
                </a:solidFill>
              </a:rPr>
              <a:t> was fine (THAT received a perfect score</a:t>
            </a:r>
            <a:r>
              <a:rPr lang="en-US" sz="2400" dirty="0" smtClean="0">
                <a:solidFill>
                  <a:srgbClr val="008000"/>
                </a:solidFill>
              </a:rPr>
              <a:t>). </a:t>
            </a:r>
            <a:r>
              <a:rPr lang="en-US" sz="2400" dirty="0">
                <a:solidFill>
                  <a:srgbClr val="008000"/>
                </a:solidFill>
              </a:rPr>
              <a:t>T</a:t>
            </a:r>
            <a:r>
              <a:rPr lang="en-US" sz="2400" dirty="0" smtClean="0">
                <a:solidFill>
                  <a:srgbClr val="008000"/>
                </a:solidFill>
              </a:rPr>
              <a:t>he </a:t>
            </a:r>
            <a:r>
              <a:rPr lang="en-US" sz="2400" dirty="0" smtClean="0">
                <a:solidFill>
                  <a:srgbClr val="008000"/>
                </a:solidFill>
              </a:rPr>
              <a:t>operator of this server </a:t>
            </a:r>
            <a:r>
              <a:rPr lang="en-US" sz="2400" dirty="0" smtClean="0">
                <a:solidFill>
                  <a:srgbClr val="008000"/>
                </a:solidFill>
              </a:rPr>
              <a:t>also DID </a:t>
            </a:r>
            <a:r>
              <a:rPr lang="en-US" sz="2400" dirty="0" smtClean="0">
                <a:solidFill>
                  <a:srgbClr val="008000"/>
                </a:solidFill>
              </a:rPr>
              <a:t>take steps to mitigate the recent high profile POODLE vulnerability</a:t>
            </a:r>
            <a:r>
              <a:rPr lang="en-US" sz="2400" dirty="0">
                <a:solidFill>
                  <a:srgbClr val="008000"/>
                </a:solidFill>
              </a:rPr>
              <a:t> </a:t>
            </a:r>
            <a:r>
              <a:rPr lang="en-US" sz="2400" dirty="0" smtClean="0">
                <a:solidFill>
                  <a:srgbClr val="008000"/>
                </a:solidFill>
              </a:rPr>
              <a:t>(that's also </a:t>
            </a:r>
            <a:r>
              <a:rPr lang="en-US" sz="2400" dirty="0" smtClean="0">
                <a:solidFill>
                  <a:srgbClr val="008000"/>
                </a:solidFill>
              </a:rPr>
              <a:t>great).</a:t>
            </a:r>
          </a:p>
          <a:p>
            <a:endParaRPr lang="en-US" sz="2400" dirty="0" smtClean="0"/>
          </a:p>
          <a:p>
            <a:r>
              <a:rPr lang="en-US" sz="2400" dirty="0" smtClean="0">
                <a:solidFill>
                  <a:srgbClr val="FF0000"/>
                </a:solidFill>
              </a:rPr>
              <a:t>HOWEVER, because they didn't fix all the </a:t>
            </a:r>
            <a:r>
              <a:rPr lang="en-US" sz="2400" b="1" u="sng" dirty="0" smtClean="0">
                <a:solidFill>
                  <a:srgbClr val="FF0000"/>
                </a:solidFill>
              </a:rPr>
              <a:t>ADDITIONAL</a:t>
            </a:r>
            <a:r>
              <a:rPr lang="en-US" sz="2400" b="1" dirty="0" smtClean="0">
                <a:solidFill>
                  <a:srgbClr val="FF0000"/>
                </a:solidFill>
              </a:rPr>
              <a:t> </a:t>
            </a:r>
            <a:r>
              <a:rPr lang="en-US" sz="2400" dirty="0" smtClean="0">
                <a:solidFill>
                  <a:srgbClr val="FF0000"/>
                </a:solidFill>
              </a:rPr>
              <a:t>vulnerabilities associated with their SSL/TLS installation, their </a:t>
            </a:r>
            <a:r>
              <a:rPr lang="en-US" sz="2400" b="1" dirty="0" smtClean="0">
                <a:solidFill>
                  <a:srgbClr val="FF0000"/>
                </a:solidFill>
              </a:rPr>
              <a:t>overall cryptographic security was AWFUL </a:t>
            </a:r>
            <a:r>
              <a:rPr lang="en-US" sz="2400" dirty="0" smtClean="0">
                <a:solidFill>
                  <a:srgbClr val="FF0000"/>
                </a:solidFill>
              </a:rPr>
              <a:t>– and that's why they ended up with a big fat </a:t>
            </a:r>
            <a:r>
              <a:rPr lang="en-US" sz="2400" b="1" dirty="0" smtClean="0">
                <a:solidFill>
                  <a:srgbClr val="FF0000"/>
                </a:solidFill>
              </a:rPr>
              <a:t>"F"</a:t>
            </a:r>
          </a:p>
          <a:p>
            <a:endParaRPr lang="en-US" sz="2400" dirty="0">
              <a:solidFill>
                <a:srgbClr val="FF0000"/>
              </a:solidFill>
            </a:endParaRPr>
          </a:p>
          <a:p>
            <a:r>
              <a:rPr lang="en-US" sz="2400" dirty="0" smtClean="0">
                <a:solidFill>
                  <a:srgbClr val="FF0000"/>
                </a:solidFill>
              </a:rPr>
              <a:t>Bottom line, that "secure" server is actually highly</a:t>
            </a:r>
            <a:r>
              <a:rPr lang="en-US" sz="2400" b="1" dirty="0" smtClean="0">
                <a:solidFill>
                  <a:srgbClr val="FF0000"/>
                </a:solidFill>
              </a:rPr>
              <a:t> INSECURE</a:t>
            </a:r>
            <a:br>
              <a:rPr lang="en-US" sz="2400" b="1" dirty="0" smtClean="0">
                <a:solidFill>
                  <a:srgbClr val="FF0000"/>
                </a:solidFill>
              </a:rPr>
            </a:br>
            <a:r>
              <a:rPr lang="en-US" sz="2400" dirty="0" smtClean="0">
                <a:solidFill>
                  <a:srgbClr val="FF0000"/>
                </a:solidFill>
              </a:rPr>
              <a:t>(and yes, I've reported it to that organization so it can be fixed)</a:t>
            </a:r>
          </a:p>
          <a:p>
            <a:endParaRPr lang="en-US" sz="2400" dirty="0"/>
          </a:p>
          <a:p>
            <a:r>
              <a:rPr lang="en-US" sz="2400" dirty="0" smtClean="0"/>
              <a:t>You do NOT have to just shrug and accept horrible SSL/TLS insecurities. You can get secure, and even get a perfect score.</a:t>
            </a:r>
          </a:p>
        </p:txBody>
      </p:sp>
      <p:sp>
        <p:nvSpPr>
          <p:cNvPr id="4" name="Slide Number Placeholder 3"/>
          <p:cNvSpPr>
            <a:spLocks noGrp="1"/>
          </p:cNvSpPr>
          <p:nvPr>
            <p:ph type="sldNum" sz="quarter" idx="12"/>
          </p:nvPr>
        </p:nvSpPr>
        <p:spPr/>
        <p:txBody>
          <a:bodyPr/>
          <a:lstStyle/>
          <a:p>
            <a:fld id="{3243A768-3183-BF43-8E88-1711103CE1BD}" type="slidenum">
              <a:rPr lang="en-US" smtClean="0"/>
              <a:t>5</a:t>
            </a:fld>
            <a:endParaRPr lang="en-US"/>
          </a:p>
        </p:txBody>
      </p:sp>
    </p:spTree>
    <p:extLst>
      <p:ext uri="{BB962C8B-B14F-4D97-AF65-F5344CB8AC3E}">
        <p14:creationId xmlns:p14="http://schemas.microsoft.com/office/powerpoint/2010/main" val="90003676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03" y="143566"/>
            <a:ext cx="8930244" cy="526484"/>
          </a:xfrm>
        </p:spPr>
        <p:txBody>
          <a:bodyPr>
            <a:normAutofit/>
          </a:bodyPr>
          <a:lstStyle/>
          <a:p>
            <a:r>
              <a:rPr lang="en-US" sz="3200" b="1" dirty="0" smtClean="0">
                <a:cs typeface="Times New Roman"/>
              </a:rPr>
              <a:t>How Much </a:t>
            </a:r>
            <a:r>
              <a:rPr lang="en-US" sz="3200" b="1" dirty="0" err="1" smtClean="0">
                <a:cs typeface="Times New Roman"/>
              </a:rPr>
              <a:t>SPDY'er</a:t>
            </a:r>
            <a:r>
              <a:rPr lang="en-US" sz="3200" b="1" dirty="0" smtClean="0">
                <a:cs typeface="Times New Roman"/>
              </a:rPr>
              <a:t> is SPDY?</a:t>
            </a:r>
            <a:endParaRPr lang="en-US" sz="3200" b="1" dirty="0">
              <a:latin typeface="Times New Roman"/>
              <a:cs typeface="Times New Roman"/>
            </a:endParaRPr>
          </a:p>
        </p:txBody>
      </p:sp>
      <p:sp>
        <p:nvSpPr>
          <p:cNvPr id="4" name="Slide Number Placeholder 3"/>
          <p:cNvSpPr>
            <a:spLocks noGrp="1"/>
          </p:cNvSpPr>
          <p:nvPr>
            <p:ph type="sldNum" sz="quarter" idx="12"/>
          </p:nvPr>
        </p:nvSpPr>
        <p:spPr/>
        <p:txBody>
          <a:bodyPr/>
          <a:lstStyle/>
          <a:p>
            <a:fld id="{3243A768-3183-BF43-8E88-1711103CE1BD}" type="slidenum">
              <a:rPr lang="en-US" smtClean="0"/>
              <a:t>50</a:t>
            </a:fld>
            <a:endParaRPr lang="en-US"/>
          </a:p>
        </p:txBody>
      </p:sp>
      <p:pic>
        <p:nvPicPr>
          <p:cNvPr id="6" name="Picture 5" descr="spdy-per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016" y="1047799"/>
            <a:ext cx="7750213" cy="3381748"/>
          </a:xfrm>
          <a:prstGeom prst="rect">
            <a:avLst/>
          </a:prstGeom>
        </p:spPr>
      </p:pic>
      <p:sp>
        <p:nvSpPr>
          <p:cNvPr id="7" name="TextBox 6"/>
          <p:cNvSpPr txBox="1"/>
          <p:nvPr/>
        </p:nvSpPr>
        <p:spPr>
          <a:xfrm>
            <a:off x="620016" y="4640338"/>
            <a:ext cx="5660524" cy="369332"/>
          </a:xfrm>
          <a:prstGeom prst="rect">
            <a:avLst/>
          </a:prstGeom>
          <a:noFill/>
        </p:spPr>
        <p:txBody>
          <a:bodyPr wrap="none" rtlCol="0">
            <a:spAutoFit/>
          </a:bodyPr>
          <a:lstStyle/>
          <a:p>
            <a:r>
              <a:rPr lang="en-US" dirty="0">
                <a:latin typeface="Times New Roman"/>
                <a:cs typeface="Times New Roman"/>
              </a:rPr>
              <a:t>Source: http://</a:t>
            </a:r>
            <a:r>
              <a:rPr lang="en-US" dirty="0" err="1">
                <a:latin typeface="Times New Roman"/>
                <a:cs typeface="Times New Roman"/>
              </a:rPr>
              <a:t>www.chromium.org</a:t>
            </a:r>
            <a:r>
              <a:rPr lang="en-US" dirty="0">
                <a:latin typeface="Times New Roman"/>
                <a:cs typeface="Times New Roman"/>
              </a:rPr>
              <a:t>/</a:t>
            </a:r>
            <a:r>
              <a:rPr lang="en-US" dirty="0" err="1">
                <a:latin typeface="Times New Roman"/>
                <a:cs typeface="Times New Roman"/>
              </a:rPr>
              <a:t>spdy</a:t>
            </a:r>
            <a:r>
              <a:rPr lang="en-US" dirty="0">
                <a:latin typeface="Times New Roman"/>
                <a:cs typeface="Times New Roman"/>
              </a:rPr>
              <a:t>/</a:t>
            </a:r>
            <a:r>
              <a:rPr lang="en-US" dirty="0" err="1">
                <a:latin typeface="Times New Roman"/>
                <a:cs typeface="Times New Roman"/>
              </a:rPr>
              <a:t>spdy</a:t>
            </a:r>
            <a:r>
              <a:rPr lang="en-US" dirty="0">
                <a:latin typeface="Times New Roman"/>
                <a:cs typeface="Times New Roman"/>
              </a:rPr>
              <a:t>-whitepaper</a:t>
            </a:r>
          </a:p>
        </p:txBody>
      </p:sp>
    </p:spTree>
    <p:extLst>
      <p:ext uri="{BB962C8B-B14F-4D97-AF65-F5344CB8AC3E}">
        <p14:creationId xmlns:p14="http://schemas.microsoft.com/office/powerpoint/2010/main" val="1865227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65"/>
            <a:ext cx="8229600" cy="784087"/>
          </a:xfrm>
        </p:spPr>
        <p:txBody>
          <a:bodyPr>
            <a:normAutofit/>
          </a:bodyPr>
          <a:lstStyle/>
          <a:p>
            <a:r>
              <a:rPr lang="en-US" sz="3200" b="1" dirty="0" smtClean="0">
                <a:latin typeface="Times New Roman"/>
                <a:cs typeface="Times New Roman"/>
              </a:rPr>
              <a:t>(d) FIPS Ready</a:t>
            </a:r>
            <a:endParaRPr lang="en-US" sz="3200" b="1" dirty="0">
              <a:latin typeface="Times New Roman"/>
              <a:cs typeface="Times New Roman"/>
            </a:endParaRPr>
          </a:p>
        </p:txBody>
      </p:sp>
      <p:sp>
        <p:nvSpPr>
          <p:cNvPr id="3" name="Content Placeholder 2"/>
          <p:cNvSpPr>
            <a:spLocks noGrp="1"/>
          </p:cNvSpPr>
          <p:nvPr>
            <p:ph idx="1"/>
          </p:nvPr>
        </p:nvSpPr>
        <p:spPr>
          <a:xfrm>
            <a:off x="253999" y="1016000"/>
            <a:ext cx="8624957" cy="5654261"/>
          </a:xfrm>
        </p:spPr>
        <p:txBody>
          <a:bodyPr>
            <a:normAutofit/>
          </a:bodyPr>
          <a:lstStyle/>
          <a:p>
            <a:r>
              <a:rPr lang="en-US" sz="2400" dirty="0" smtClean="0"/>
              <a:t>One of the things you'll see in the SSL Labs report is a statement "FIPS Ready." Sometimes folks wonder what that involves. If so, check </a:t>
            </a:r>
            <a:r>
              <a:rPr lang="en-US" sz="2400" dirty="0"/>
              <a:t>out:</a:t>
            </a:r>
            <a:br>
              <a:rPr lang="en-US" sz="2400" dirty="0"/>
            </a:br>
            <a:r>
              <a:rPr lang="en-US" sz="2400" dirty="0"/>
              <a:t/>
            </a:r>
            <a:br>
              <a:rPr lang="en-US" sz="2400" dirty="0"/>
            </a:br>
            <a:r>
              <a:rPr lang="en-US" sz="2400" dirty="0"/>
              <a:t>https://</a:t>
            </a:r>
            <a:r>
              <a:rPr lang="en-US" sz="2400" dirty="0" err="1"/>
              <a:t>github.com</a:t>
            </a:r>
            <a:r>
              <a:rPr lang="en-US" sz="2400" dirty="0"/>
              <a:t>/</a:t>
            </a:r>
            <a:r>
              <a:rPr lang="en-US" sz="2400" dirty="0" err="1"/>
              <a:t>ssllabs</a:t>
            </a:r>
            <a:r>
              <a:rPr lang="en-US" sz="2400" dirty="0"/>
              <a:t>/research/wiki/FIPS-</a:t>
            </a:r>
            <a:r>
              <a:rPr lang="en-US" sz="2400" dirty="0" smtClean="0"/>
              <a:t>Requirements</a:t>
            </a:r>
          </a:p>
          <a:p>
            <a:endParaRPr lang="en-US" sz="2400" dirty="0"/>
          </a:p>
          <a:p>
            <a:r>
              <a:rPr lang="en-US" sz="2400" dirty="0" smtClean="0"/>
              <a:t>Short form version:</a:t>
            </a:r>
            <a:br>
              <a:rPr lang="en-US" sz="2400" dirty="0" smtClean="0"/>
            </a:br>
            <a:r>
              <a:rPr lang="en-US" sz="2400" dirty="0" smtClean="0"/>
              <a:t/>
            </a:r>
            <a:br>
              <a:rPr lang="en-US" sz="2400" dirty="0" smtClean="0"/>
            </a:br>
            <a:r>
              <a:rPr lang="en-US" sz="2400" dirty="0" smtClean="0"/>
              <a:t>-- Trusted </a:t>
            </a:r>
            <a:r>
              <a:rPr lang="en-US" sz="2400" dirty="0" smtClean="0"/>
              <a:t>cert</a:t>
            </a:r>
            <a:r>
              <a:rPr lang="en-US" sz="2400" dirty="0" smtClean="0"/>
              <a:t/>
            </a:r>
            <a:br>
              <a:rPr lang="en-US" sz="2400" dirty="0" smtClean="0"/>
            </a:br>
            <a:r>
              <a:rPr lang="en-US" sz="2400" dirty="0" smtClean="0"/>
              <a:t>-- NO SSL v2 and NO SSL v3</a:t>
            </a:r>
            <a:br>
              <a:rPr lang="en-US" sz="2400" dirty="0" smtClean="0"/>
            </a:br>
            <a:r>
              <a:rPr lang="en-US" sz="2400" dirty="0" smtClean="0"/>
              <a:t>-- Strong private key (4096 bit RSA will be fine for now, if you</a:t>
            </a:r>
            <a:br>
              <a:rPr lang="en-US" sz="2400" dirty="0" smtClean="0"/>
            </a:br>
            <a:r>
              <a:rPr lang="en-US" sz="2400" dirty="0" smtClean="0"/>
              <a:t>   followed that earlier recommendation)</a:t>
            </a:r>
            <a:br>
              <a:rPr lang="en-US" sz="2400" dirty="0" smtClean="0"/>
            </a:br>
            <a:r>
              <a:rPr lang="en-US" sz="2400" dirty="0" smtClean="0"/>
              <a:t>-- Strong cipher suite selection </a:t>
            </a:r>
            <a:r>
              <a:rPr lang="en-US" sz="2400" dirty="0" smtClean="0"/>
              <a:t>(the recommendations in this talk</a:t>
            </a:r>
            <a:r>
              <a:rPr lang="en-US" sz="2400" dirty="0" smtClean="0"/>
              <a:t/>
            </a:r>
            <a:br>
              <a:rPr lang="en-US" sz="2400" dirty="0" smtClean="0"/>
            </a:br>
            <a:r>
              <a:rPr lang="en-US" sz="2400" dirty="0" smtClean="0"/>
              <a:t>   should leave you in great shape here, too)</a:t>
            </a:r>
          </a:p>
        </p:txBody>
      </p:sp>
      <p:sp>
        <p:nvSpPr>
          <p:cNvPr id="4" name="Slide Number Placeholder 3"/>
          <p:cNvSpPr>
            <a:spLocks noGrp="1"/>
          </p:cNvSpPr>
          <p:nvPr>
            <p:ph type="sldNum" sz="quarter" idx="12"/>
          </p:nvPr>
        </p:nvSpPr>
        <p:spPr/>
        <p:txBody>
          <a:bodyPr/>
          <a:lstStyle/>
          <a:p>
            <a:fld id="{3243A768-3183-BF43-8E88-1711103CE1BD}" type="slidenum">
              <a:rPr lang="en-US" smtClean="0"/>
              <a:t>51</a:t>
            </a:fld>
            <a:endParaRPr lang="en-US"/>
          </a:p>
        </p:txBody>
      </p:sp>
    </p:spTree>
    <p:extLst>
      <p:ext uri="{BB962C8B-B14F-4D97-AF65-F5344CB8AC3E}">
        <p14:creationId xmlns:p14="http://schemas.microsoft.com/office/powerpoint/2010/main" val="21414176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65"/>
            <a:ext cx="8229600" cy="784087"/>
          </a:xfrm>
        </p:spPr>
        <p:txBody>
          <a:bodyPr>
            <a:normAutofit/>
          </a:bodyPr>
          <a:lstStyle/>
          <a:p>
            <a:r>
              <a:rPr lang="en-US" sz="3200" b="1" dirty="0" smtClean="0">
                <a:cs typeface="Times New Roman"/>
              </a:rPr>
              <a:t>(e) PCI Compliant</a:t>
            </a:r>
            <a:endParaRPr lang="en-US" sz="3200" b="1" dirty="0">
              <a:latin typeface="Times New Roman"/>
              <a:cs typeface="Times New Roman"/>
            </a:endParaRPr>
          </a:p>
        </p:txBody>
      </p:sp>
      <p:sp>
        <p:nvSpPr>
          <p:cNvPr id="3" name="Content Placeholder 2"/>
          <p:cNvSpPr>
            <a:spLocks noGrp="1"/>
          </p:cNvSpPr>
          <p:nvPr>
            <p:ph idx="1"/>
          </p:nvPr>
        </p:nvSpPr>
        <p:spPr>
          <a:xfrm>
            <a:off x="253999" y="1016000"/>
            <a:ext cx="8624957" cy="5654261"/>
          </a:xfrm>
        </p:spPr>
        <p:txBody>
          <a:bodyPr>
            <a:normAutofit/>
          </a:bodyPr>
          <a:lstStyle/>
          <a:p>
            <a:r>
              <a:rPr lang="en-US" sz="2400" dirty="0" smtClean="0"/>
              <a:t>Similarly, there's also a "PCI Compliant" line. To understand what's involved on that one, check out:</a:t>
            </a:r>
            <a:br>
              <a:rPr lang="en-US" sz="2400" dirty="0" smtClean="0"/>
            </a:br>
            <a:r>
              <a:rPr lang="en-US" sz="2400" dirty="0" smtClean="0"/>
              <a:t/>
            </a:r>
            <a:br>
              <a:rPr lang="en-US" sz="2400" dirty="0" smtClean="0"/>
            </a:br>
            <a:r>
              <a:rPr lang="en-US" sz="2400" dirty="0" smtClean="0"/>
              <a:t>https</a:t>
            </a:r>
            <a:r>
              <a:rPr lang="en-US" sz="2400" dirty="0"/>
              <a:t>://</a:t>
            </a:r>
            <a:r>
              <a:rPr lang="en-US" sz="2400" dirty="0" err="1"/>
              <a:t>github.com</a:t>
            </a:r>
            <a:r>
              <a:rPr lang="en-US" sz="2400" dirty="0"/>
              <a:t>/</a:t>
            </a:r>
            <a:r>
              <a:rPr lang="en-US" sz="2400" dirty="0" err="1"/>
              <a:t>ssllabs</a:t>
            </a:r>
            <a:r>
              <a:rPr lang="en-US" sz="2400" dirty="0"/>
              <a:t>/research/wiki/PCI-SSL-</a:t>
            </a:r>
            <a:r>
              <a:rPr lang="en-US" sz="2400" dirty="0" smtClean="0"/>
              <a:t>Requirements</a:t>
            </a:r>
          </a:p>
          <a:p>
            <a:endParaRPr lang="en-US" sz="2400" dirty="0"/>
          </a:p>
          <a:p>
            <a:r>
              <a:rPr lang="en-US" sz="2400" dirty="0" smtClean="0"/>
              <a:t>If you are in good shape for the "FIPS Ready" item, you'll also have most of this one covered, but I'd also particularly draw </a:t>
            </a:r>
            <a:r>
              <a:rPr lang="en-US" sz="2400" dirty="0"/>
              <a:t>your attention </a:t>
            </a:r>
            <a:r>
              <a:rPr lang="en-US" sz="2400" dirty="0" smtClean="0"/>
              <a:t>to</a:t>
            </a:r>
            <a:r>
              <a:rPr lang="en-US" sz="2400" dirty="0"/>
              <a:t> </a:t>
            </a:r>
            <a:r>
              <a:rPr lang="en-US" sz="2400" dirty="0" smtClean="0"/>
              <a:t>the following additional item (among others):</a:t>
            </a:r>
            <a:br>
              <a:rPr lang="en-US" sz="2400" dirty="0" smtClean="0"/>
            </a:br>
            <a:r>
              <a:rPr lang="en-US" sz="2400" dirty="0" smtClean="0"/>
              <a:t/>
            </a:r>
            <a:br>
              <a:rPr lang="en-US" sz="2400" dirty="0" smtClean="0"/>
            </a:br>
            <a:r>
              <a:rPr lang="en-US" sz="2400" dirty="0" smtClean="0"/>
              <a:t>-</a:t>
            </a:r>
            <a:r>
              <a:rPr lang="en-US" sz="2400" dirty="0"/>
              <a:t>- DH parameters 1024+ </a:t>
            </a:r>
            <a:r>
              <a:rPr lang="en-US" sz="2400" dirty="0" smtClean="0"/>
              <a:t>bits</a:t>
            </a:r>
            <a:br>
              <a:rPr lang="en-US" sz="2400" dirty="0" smtClean="0"/>
            </a:br>
            <a:r>
              <a:rPr lang="en-US" sz="2400" dirty="0" smtClean="0"/>
              <a:t/>
            </a:r>
            <a:br>
              <a:rPr lang="en-US" sz="2400" dirty="0" smtClean="0"/>
            </a:br>
            <a:r>
              <a:rPr lang="en-US" sz="2400" dirty="0" smtClean="0"/>
              <a:t>Again, if you're following the recommendations from later in this talk, you should end up with a PCI compliant server.</a:t>
            </a:r>
            <a:endParaRPr lang="en-US" sz="2400" dirty="0" smtClean="0"/>
          </a:p>
        </p:txBody>
      </p:sp>
      <p:sp>
        <p:nvSpPr>
          <p:cNvPr id="4" name="Slide Number Placeholder 3"/>
          <p:cNvSpPr>
            <a:spLocks noGrp="1"/>
          </p:cNvSpPr>
          <p:nvPr>
            <p:ph type="sldNum" sz="quarter" idx="12"/>
          </p:nvPr>
        </p:nvSpPr>
        <p:spPr/>
        <p:txBody>
          <a:bodyPr/>
          <a:lstStyle/>
          <a:p>
            <a:fld id="{3243A768-3183-BF43-8E88-1711103CE1BD}" type="slidenum">
              <a:rPr lang="en-US" smtClean="0"/>
              <a:t>52</a:t>
            </a:fld>
            <a:endParaRPr lang="en-US"/>
          </a:p>
        </p:txBody>
      </p:sp>
    </p:spTree>
    <p:extLst>
      <p:ext uri="{BB962C8B-B14F-4D97-AF65-F5344CB8AC3E}">
        <p14:creationId xmlns:p14="http://schemas.microsoft.com/office/powerpoint/2010/main" val="32435082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70340"/>
            <a:ext cx="7772400" cy="1470025"/>
          </a:xfrm>
        </p:spPr>
        <p:txBody>
          <a:bodyPr>
            <a:normAutofit/>
          </a:bodyPr>
          <a:lstStyle/>
          <a:p>
            <a:r>
              <a:rPr lang="en-US" sz="3200" b="1" dirty="0">
                <a:cs typeface="Times New Roman"/>
              </a:rPr>
              <a:t>Part </a:t>
            </a:r>
            <a:r>
              <a:rPr lang="en-US" sz="3200" b="1" dirty="0" smtClean="0">
                <a:cs typeface="Times New Roman"/>
              </a:rPr>
              <a:t>4. Key Exchange</a:t>
            </a:r>
            <a:endParaRPr lang="en-US" sz="3200" dirty="0"/>
          </a:p>
        </p:txBody>
      </p:sp>
    </p:spTree>
    <p:extLst>
      <p:ext uri="{BB962C8B-B14F-4D97-AF65-F5344CB8AC3E}">
        <p14:creationId xmlns:p14="http://schemas.microsoft.com/office/powerpoint/2010/main" val="102842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566"/>
            <a:ext cx="9144000" cy="586488"/>
          </a:xfrm>
        </p:spPr>
        <p:txBody>
          <a:bodyPr>
            <a:normAutofit/>
          </a:bodyPr>
          <a:lstStyle/>
          <a:p>
            <a:r>
              <a:rPr lang="en-US" sz="3200" b="1" dirty="0" smtClean="0">
                <a:cs typeface="Times New Roman"/>
              </a:rPr>
              <a:t>(a) The </a:t>
            </a:r>
            <a:r>
              <a:rPr lang="en-US" sz="3200" b="1" u="sng" dirty="0" smtClean="0">
                <a:cs typeface="Times New Roman"/>
              </a:rPr>
              <a:t>Two</a:t>
            </a:r>
            <a:r>
              <a:rPr lang="en-US" sz="3200" b="1" dirty="0" smtClean="0">
                <a:cs typeface="Times New Roman"/>
              </a:rPr>
              <a:t> Jobs of the Key Exchange Process</a:t>
            </a:r>
            <a:endParaRPr lang="en-US" sz="3200" b="1" dirty="0">
              <a:latin typeface="Times New Roman"/>
              <a:cs typeface="Times New Roman"/>
            </a:endParaRPr>
          </a:p>
        </p:txBody>
      </p:sp>
      <p:sp>
        <p:nvSpPr>
          <p:cNvPr id="3" name="Content Placeholder 2"/>
          <p:cNvSpPr>
            <a:spLocks noGrp="1"/>
          </p:cNvSpPr>
          <p:nvPr>
            <p:ph idx="1"/>
          </p:nvPr>
        </p:nvSpPr>
        <p:spPr>
          <a:xfrm>
            <a:off x="253999" y="890066"/>
            <a:ext cx="8624957" cy="5780196"/>
          </a:xfrm>
        </p:spPr>
        <p:txBody>
          <a:bodyPr>
            <a:normAutofit/>
          </a:bodyPr>
          <a:lstStyle/>
          <a:p>
            <a:r>
              <a:rPr lang="en-US" sz="2400" dirty="0" smtClean="0"/>
              <a:t>Job one: am I talking to whom I THINK I'm talking? (e.g., am I protected</a:t>
            </a:r>
            <a:r>
              <a:rPr lang="en-US" sz="2400" b="1" dirty="0" smtClean="0"/>
              <a:t> against MITM?</a:t>
            </a:r>
            <a:r>
              <a:rPr lang="en-US" sz="2400" dirty="0" smtClean="0"/>
              <a:t>)  </a:t>
            </a:r>
            <a:r>
              <a:rPr lang="en-US" sz="2400" dirty="0"/>
              <a:t>Remember </a:t>
            </a:r>
            <a:r>
              <a:rPr lang="en-US" sz="2400" dirty="0" smtClean="0"/>
              <a:t>that </a:t>
            </a:r>
            <a:r>
              <a:rPr lang="en-US" sz="2400" dirty="0"/>
              <a:t>public-private key pair you created </a:t>
            </a:r>
            <a:r>
              <a:rPr lang="en-US" sz="2400" dirty="0" smtClean="0"/>
              <a:t>when you requested </a:t>
            </a:r>
            <a:r>
              <a:rPr lang="en-US" sz="2400" dirty="0"/>
              <a:t>your certificate</a:t>
            </a:r>
            <a:r>
              <a:rPr lang="en-US" sz="2400" dirty="0" smtClean="0"/>
              <a:t>? This </a:t>
            </a:r>
            <a:r>
              <a:rPr lang="en-US" sz="2400" dirty="0"/>
              <a:t>is </a:t>
            </a:r>
            <a:r>
              <a:rPr lang="en-US" sz="2400" dirty="0" smtClean="0"/>
              <a:t>where </a:t>
            </a:r>
            <a:r>
              <a:rPr lang="en-US" sz="2400" dirty="0"/>
              <a:t>that public-private key pair </a:t>
            </a:r>
            <a:r>
              <a:rPr lang="en-US" sz="2400" dirty="0" smtClean="0"/>
              <a:t>comes into play. </a:t>
            </a:r>
            <a:endParaRPr lang="en-US" sz="2400" dirty="0"/>
          </a:p>
          <a:p>
            <a:pPr marL="0" indent="0">
              <a:buNone/>
            </a:pPr>
            <a:endParaRPr lang="en-US" sz="2400" dirty="0"/>
          </a:p>
          <a:p>
            <a:r>
              <a:rPr lang="en-US" sz="2400" dirty="0" smtClean="0"/>
              <a:t>Job two: creating a </a:t>
            </a:r>
            <a:r>
              <a:rPr lang="en-US" sz="2400" b="1" dirty="0" smtClean="0"/>
              <a:t>safe channel over which symmetric keys </a:t>
            </a:r>
            <a:br>
              <a:rPr lang="en-US" sz="2400" b="1" dirty="0" smtClean="0"/>
            </a:br>
            <a:r>
              <a:rPr lang="en-US" sz="2400" b="1" dirty="0" smtClean="0"/>
              <a:t>can be agreed</a:t>
            </a:r>
            <a:r>
              <a:rPr lang="en-US" sz="2400" dirty="0" smtClean="0"/>
              <a:t> for use in encrypting the bulk of the session's traffic. The RSA public-private key pair CAN be used for this, too, but if you DO use it for this function, the worrying scenario then becomes:</a:t>
            </a:r>
            <a:br>
              <a:rPr lang="en-US" sz="2400" dirty="0" smtClean="0"/>
            </a:br>
            <a:r>
              <a:rPr lang="en-US" sz="2400" dirty="0" smtClean="0"/>
              <a:t>-- Adversary hoovers up all your encrypted traffic, and saves it</a:t>
            </a:r>
            <a:br>
              <a:rPr lang="en-US" sz="2400" dirty="0" smtClean="0"/>
            </a:br>
            <a:r>
              <a:rPr lang="en-US" sz="2400" dirty="0" smtClean="0"/>
              <a:t>-- Adversary somehow obtains access to your private key (e.g., </a:t>
            </a:r>
            <a:br>
              <a:rPr lang="en-US" sz="2400" dirty="0" smtClean="0"/>
            </a:br>
            <a:r>
              <a:rPr lang="en-US" sz="2400" dirty="0" smtClean="0"/>
              <a:t>    via Heartbleed or maybe an untrustworthy privileged user)</a:t>
            </a:r>
            <a:br>
              <a:rPr lang="en-US" sz="2400" dirty="0" smtClean="0"/>
            </a:br>
            <a:r>
              <a:rPr lang="en-US" sz="2400" dirty="0" smtClean="0"/>
              <a:t>-- Adversary then decrypts ALL your captured traffic (much sad)</a:t>
            </a:r>
          </a:p>
        </p:txBody>
      </p:sp>
      <p:sp>
        <p:nvSpPr>
          <p:cNvPr id="4" name="Slide Number Placeholder 3"/>
          <p:cNvSpPr>
            <a:spLocks noGrp="1"/>
          </p:cNvSpPr>
          <p:nvPr>
            <p:ph type="sldNum" sz="quarter" idx="12"/>
          </p:nvPr>
        </p:nvSpPr>
        <p:spPr/>
        <p:txBody>
          <a:bodyPr/>
          <a:lstStyle/>
          <a:p>
            <a:fld id="{3243A768-3183-BF43-8E88-1711103CE1BD}" type="slidenum">
              <a:rPr lang="en-US" smtClean="0"/>
              <a:t>54</a:t>
            </a:fld>
            <a:endParaRPr lang="en-US"/>
          </a:p>
        </p:txBody>
      </p:sp>
    </p:spTree>
    <p:extLst>
      <p:ext uri="{BB962C8B-B14F-4D97-AF65-F5344CB8AC3E}">
        <p14:creationId xmlns:p14="http://schemas.microsoft.com/office/powerpoint/2010/main" val="16468861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66"/>
            <a:ext cx="8229600" cy="666494"/>
          </a:xfrm>
        </p:spPr>
        <p:txBody>
          <a:bodyPr>
            <a:normAutofit/>
          </a:bodyPr>
          <a:lstStyle/>
          <a:p>
            <a:r>
              <a:rPr lang="en-US" sz="3200" b="1" dirty="0" smtClean="0">
                <a:cs typeface="Times New Roman"/>
              </a:rPr>
              <a:t>Ephemeral Key Exchange to the Rescue!</a:t>
            </a:r>
            <a:endParaRPr lang="en-US" sz="3200" b="1" dirty="0">
              <a:latin typeface="Times New Roman"/>
              <a:cs typeface="Times New Roman"/>
            </a:endParaRPr>
          </a:p>
        </p:txBody>
      </p:sp>
      <p:sp>
        <p:nvSpPr>
          <p:cNvPr id="3" name="Content Placeholder 2"/>
          <p:cNvSpPr>
            <a:spLocks noGrp="1"/>
          </p:cNvSpPr>
          <p:nvPr>
            <p:ph idx="1"/>
          </p:nvPr>
        </p:nvSpPr>
        <p:spPr>
          <a:xfrm>
            <a:off x="253999" y="910066"/>
            <a:ext cx="8624957" cy="5760195"/>
          </a:xfrm>
        </p:spPr>
        <p:txBody>
          <a:bodyPr>
            <a:normAutofit/>
          </a:bodyPr>
          <a:lstStyle/>
          <a:p>
            <a:r>
              <a:rPr lang="en-US" sz="2400" dirty="0" smtClean="0"/>
              <a:t>To avoid the hoover-and-eventually- </a:t>
            </a:r>
            <a:br>
              <a:rPr lang="en-US" sz="2400" dirty="0" smtClean="0"/>
            </a:br>
            <a:r>
              <a:rPr lang="en-US" sz="2400" dirty="0" smtClean="0"/>
              <a:t>decrypt scenario, you should use an </a:t>
            </a:r>
            <a:br>
              <a:rPr lang="en-US" sz="2400" dirty="0" smtClean="0"/>
            </a:br>
            <a:r>
              <a:rPr lang="en-US" sz="2400" dirty="0" smtClean="0"/>
              <a:t>ephemeral key exchange protocol:</a:t>
            </a:r>
            <a:br>
              <a:rPr lang="en-US" sz="2400" dirty="0" smtClean="0"/>
            </a:br>
            <a:r>
              <a:rPr lang="en-US" sz="2400" dirty="0" smtClean="0"/>
              <a:t/>
            </a:r>
            <a:br>
              <a:rPr lang="en-US" sz="2400" dirty="0" smtClean="0"/>
            </a:br>
            <a:r>
              <a:rPr lang="en-US" sz="2400" dirty="0" smtClean="0"/>
              <a:t>		Diffie Hellman Ephemeral, or</a:t>
            </a:r>
            <a:br>
              <a:rPr lang="en-US" sz="2400" dirty="0" smtClean="0"/>
            </a:br>
            <a:r>
              <a:rPr lang="en-US" sz="2400" dirty="0" smtClean="0"/>
              <a:t>		Elliptic Curve Diffie Hellman </a:t>
            </a:r>
            <a:br>
              <a:rPr lang="en-US" sz="2400" dirty="0" smtClean="0"/>
            </a:br>
            <a:r>
              <a:rPr lang="en-US" sz="2400" dirty="0" smtClean="0"/>
              <a:t>			Ephemeral</a:t>
            </a:r>
            <a:br>
              <a:rPr lang="en-US" sz="2400" dirty="0" smtClean="0"/>
            </a:br>
            <a:r>
              <a:rPr lang="en-US" sz="2400" dirty="0" smtClean="0"/>
              <a:t/>
            </a:r>
            <a:br>
              <a:rPr lang="en-US" sz="2400" dirty="0" smtClean="0"/>
            </a:br>
            <a:r>
              <a:rPr lang="en-US" sz="2400" dirty="0" smtClean="0"/>
              <a:t>Those key exchange protocols </a:t>
            </a:r>
            <a:br>
              <a:rPr lang="en-US" sz="2400" dirty="0" smtClean="0"/>
            </a:br>
            <a:r>
              <a:rPr lang="en-US" sz="2400" dirty="0" smtClean="0"/>
              <a:t>CANNOT be retrospectively </a:t>
            </a:r>
            <a:br>
              <a:rPr lang="en-US" sz="2400" dirty="0" smtClean="0"/>
            </a:br>
            <a:r>
              <a:rPr lang="en-US" sz="2400" dirty="0" smtClean="0"/>
              <a:t>exploited.</a:t>
            </a:r>
            <a:r>
              <a:rPr lang="en-US" sz="2400" dirty="0"/>
              <a:t> </a:t>
            </a:r>
            <a:r>
              <a:rPr lang="en-US" sz="2400" dirty="0" smtClean="0"/>
              <a:t>We'll show how to configure nginx for those in the next section of this talk.</a:t>
            </a:r>
          </a:p>
          <a:p>
            <a:endParaRPr lang="en-US" sz="2400" dirty="0"/>
          </a:p>
          <a:p>
            <a:r>
              <a:rPr lang="en-US" sz="2400" dirty="0" smtClean="0"/>
              <a:t>For now, let's talk about how to ensure we use strong Diffie Hellman parameters for the key exchange.</a:t>
            </a:r>
          </a:p>
        </p:txBody>
      </p:sp>
      <p:sp>
        <p:nvSpPr>
          <p:cNvPr id="4" name="Slide Number Placeholder 3"/>
          <p:cNvSpPr>
            <a:spLocks noGrp="1"/>
          </p:cNvSpPr>
          <p:nvPr>
            <p:ph type="sldNum" sz="quarter" idx="12"/>
          </p:nvPr>
        </p:nvSpPr>
        <p:spPr/>
        <p:txBody>
          <a:bodyPr/>
          <a:lstStyle/>
          <a:p>
            <a:fld id="{3243A768-3183-BF43-8E88-1711103CE1BD}" type="slidenum">
              <a:rPr lang="en-US" smtClean="0"/>
              <a:t>55</a:t>
            </a:fld>
            <a:endParaRPr lang="en-US"/>
          </a:p>
        </p:txBody>
      </p:sp>
      <p:pic>
        <p:nvPicPr>
          <p:cNvPr id="5" name="Picture 4" descr="forward-secrec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9453" y="910066"/>
            <a:ext cx="3287350" cy="3440250"/>
          </a:xfrm>
          <a:prstGeom prst="rect">
            <a:avLst/>
          </a:prstGeom>
        </p:spPr>
      </p:pic>
    </p:spTree>
    <p:extLst>
      <p:ext uri="{BB962C8B-B14F-4D97-AF65-F5344CB8AC3E}">
        <p14:creationId xmlns:p14="http://schemas.microsoft.com/office/powerpoint/2010/main" val="2610688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66"/>
            <a:ext cx="8229600" cy="666494"/>
          </a:xfrm>
        </p:spPr>
        <p:txBody>
          <a:bodyPr>
            <a:normAutofit/>
          </a:bodyPr>
          <a:lstStyle/>
          <a:p>
            <a:r>
              <a:rPr lang="en-US" sz="3200" b="1" dirty="0" smtClean="0">
                <a:cs typeface="Times New Roman"/>
              </a:rPr>
              <a:t>(b) Generating Stronger DH Parameters</a:t>
            </a:r>
            <a:endParaRPr lang="en-US" sz="3200" b="1" dirty="0">
              <a:latin typeface="Times New Roman"/>
              <a:cs typeface="Times New Roman"/>
            </a:endParaRPr>
          </a:p>
        </p:txBody>
      </p:sp>
      <p:sp>
        <p:nvSpPr>
          <p:cNvPr id="3" name="Content Placeholder 2"/>
          <p:cNvSpPr>
            <a:spLocks noGrp="1"/>
          </p:cNvSpPr>
          <p:nvPr>
            <p:ph idx="1"/>
          </p:nvPr>
        </p:nvSpPr>
        <p:spPr>
          <a:xfrm>
            <a:off x="253999" y="910066"/>
            <a:ext cx="8624957" cy="5760195"/>
          </a:xfrm>
        </p:spPr>
        <p:txBody>
          <a:bodyPr>
            <a:normAutofit/>
          </a:bodyPr>
          <a:lstStyle/>
          <a:p>
            <a:r>
              <a:rPr lang="en-US" sz="2400" dirty="0" smtClean="0"/>
              <a:t>DHE and ECDHE default parameters are often small (1024 bit).</a:t>
            </a:r>
          </a:p>
          <a:p>
            <a:endParaRPr lang="en-US" sz="2400" dirty="0"/>
          </a:p>
          <a:p>
            <a:r>
              <a:rPr lang="en-US" sz="2400" dirty="0" smtClean="0"/>
              <a:t>Fortunately, you can readily generate an configure stronger parameters using OpenSSL:</a:t>
            </a:r>
            <a:br>
              <a:rPr lang="en-US" sz="2400" dirty="0" smtClean="0"/>
            </a:br>
            <a:r>
              <a:rPr lang="en-US" sz="2400" dirty="0" smtClean="0"/>
              <a:t/>
            </a:r>
            <a:br>
              <a:rPr lang="en-US" sz="2400" dirty="0" smtClean="0"/>
            </a:br>
            <a:r>
              <a:rPr lang="en-US" sz="2400" b="1" dirty="0" smtClean="0">
                <a:latin typeface="Courier New"/>
                <a:cs typeface="Courier New"/>
              </a:rPr>
              <a:t>cd </a:t>
            </a:r>
            <a:r>
              <a:rPr lang="en-US" sz="2400" b="1" dirty="0" smtClean="0">
                <a:latin typeface="Courier New"/>
                <a:cs typeface="Courier New"/>
              </a:rPr>
              <a:t>/etc/ssl/certs</a:t>
            </a:r>
            <a:br>
              <a:rPr lang="en-US" sz="2400" b="1" dirty="0" smtClean="0">
                <a:latin typeface="Courier New"/>
                <a:cs typeface="Courier New"/>
              </a:rPr>
            </a:br>
            <a:r>
              <a:rPr lang="en-US" sz="2400" b="1" dirty="0" err="1" smtClean="0">
                <a:latin typeface="Courier New"/>
                <a:cs typeface="Courier New"/>
              </a:rPr>
              <a:t>openssl</a:t>
            </a:r>
            <a:r>
              <a:rPr lang="en-US" sz="2400" b="1" dirty="0" smtClean="0">
                <a:latin typeface="Courier New"/>
                <a:cs typeface="Courier New"/>
              </a:rPr>
              <a:t> </a:t>
            </a:r>
            <a:r>
              <a:rPr lang="en-US" sz="2400" b="1" dirty="0" err="1">
                <a:latin typeface="Courier New"/>
                <a:cs typeface="Courier New"/>
              </a:rPr>
              <a:t>dhparam</a:t>
            </a:r>
            <a:r>
              <a:rPr lang="en-US" sz="2400" b="1" dirty="0">
                <a:latin typeface="Courier New"/>
                <a:cs typeface="Courier New"/>
              </a:rPr>
              <a:t> -out </a:t>
            </a:r>
            <a:r>
              <a:rPr lang="en-US" sz="2400" b="1" dirty="0" err="1">
                <a:latin typeface="Courier New"/>
                <a:cs typeface="Courier New"/>
              </a:rPr>
              <a:t>dhparam.pem</a:t>
            </a:r>
            <a:r>
              <a:rPr lang="en-US" sz="2400" b="1" dirty="0">
                <a:latin typeface="Courier New"/>
                <a:cs typeface="Courier New"/>
              </a:rPr>
              <a:t> </a:t>
            </a:r>
            <a:r>
              <a:rPr lang="en-US" sz="2400" b="1" dirty="0" smtClean="0">
                <a:latin typeface="Courier New"/>
                <a:cs typeface="Courier New"/>
              </a:rPr>
              <a:t>4096</a:t>
            </a:r>
            <a:br>
              <a:rPr lang="en-US" sz="2400" b="1" dirty="0" smtClean="0">
                <a:latin typeface="Courier New"/>
                <a:cs typeface="Courier New"/>
              </a:rPr>
            </a:br>
            <a:r>
              <a:rPr lang="en-US" sz="2400" dirty="0" smtClean="0"/>
              <a:t/>
            </a:r>
            <a:br>
              <a:rPr lang="en-US" sz="2400" dirty="0" smtClean="0"/>
            </a:br>
            <a:r>
              <a:rPr lang="en-US" sz="2400" dirty="0" smtClean="0"/>
              <a:t>NOTE: This will take a LONG time (</a:t>
            </a:r>
            <a:r>
              <a:rPr lang="en-US" sz="2400" i="1" u="sng" dirty="0" smtClean="0"/>
              <a:t>hours</a:t>
            </a:r>
            <a:r>
              <a:rPr lang="en-US" sz="2400" dirty="0" smtClean="0"/>
              <a:t> in some cases</a:t>
            </a:r>
            <a:r>
              <a:rPr lang="en-US" sz="2400" dirty="0" smtClean="0"/>
              <a:t>), but just set it up to generate and then go work on something else.</a:t>
            </a:r>
            <a:endParaRPr lang="en-US" sz="2400" dirty="0" smtClean="0"/>
          </a:p>
          <a:p>
            <a:endParaRPr lang="en-US" sz="2400" dirty="0"/>
          </a:p>
          <a:p>
            <a:r>
              <a:rPr lang="en-US" sz="2400" dirty="0" smtClean="0"/>
              <a:t>Once that file's been created, add the following line to </a:t>
            </a:r>
            <a:r>
              <a:rPr lang="en-US" sz="2400" dirty="0" err="1" smtClean="0"/>
              <a:t>nginx.conf</a:t>
            </a:r>
            <a:r>
              <a:rPr lang="en-US" sz="2400" dirty="0" smtClean="0"/>
              <a:t>:</a:t>
            </a:r>
            <a:br>
              <a:rPr lang="en-US" sz="2400" dirty="0" smtClean="0"/>
            </a:br>
            <a:r>
              <a:rPr lang="en-US" sz="2400" dirty="0" smtClean="0"/>
              <a:t/>
            </a:r>
            <a:br>
              <a:rPr lang="en-US" sz="2400" dirty="0" smtClean="0"/>
            </a:br>
            <a:r>
              <a:rPr lang="en-US" sz="2400" b="1" dirty="0" err="1">
                <a:latin typeface="Courier New"/>
                <a:cs typeface="Courier New"/>
              </a:rPr>
              <a:t>ssl_dhparam</a:t>
            </a:r>
            <a:r>
              <a:rPr lang="en-US" sz="2400" b="1" dirty="0">
                <a:latin typeface="Courier New"/>
                <a:cs typeface="Courier New"/>
              </a:rPr>
              <a:t> /etc/ssl/certs/</a:t>
            </a:r>
            <a:r>
              <a:rPr lang="en-US" sz="2400" b="1" dirty="0" err="1">
                <a:latin typeface="Courier New"/>
                <a:cs typeface="Courier New"/>
              </a:rPr>
              <a:t>dhparam.pem</a:t>
            </a:r>
            <a:r>
              <a:rPr lang="en-US" sz="2400" b="1" dirty="0">
                <a:latin typeface="Courier New"/>
                <a:cs typeface="Courier New"/>
              </a:rPr>
              <a:t>;</a:t>
            </a:r>
            <a:endParaRPr lang="en-US" sz="2400" b="1" dirty="0" smtClean="0">
              <a:latin typeface="Courier New"/>
              <a:cs typeface="Courier New"/>
            </a:endParaRPr>
          </a:p>
        </p:txBody>
      </p:sp>
      <p:sp>
        <p:nvSpPr>
          <p:cNvPr id="4" name="Slide Number Placeholder 3"/>
          <p:cNvSpPr>
            <a:spLocks noGrp="1"/>
          </p:cNvSpPr>
          <p:nvPr>
            <p:ph type="sldNum" sz="quarter" idx="12"/>
          </p:nvPr>
        </p:nvSpPr>
        <p:spPr/>
        <p:txBody>
          <a:bodyPr/>
          <a:lstStyle/>
          <a:p>
            <a:fld id="{3243A768-3183-BF43-8E88-1711103CE1BD}" type="slidenum">
              <a:rPr lang="en-US" smtClean="0"/>
              <a:t>56</a:t>
            </a:fld>
            <a:endParaRPr lang="en-US"/>
          </a:p>
        </p:txBody>
      </p:sp>
    </p:spTree>
    <p:extLst>
      <p:ext uri="{BB962C8B-B14F-4D97-AF65-F5344CB8AC3E}">
        <p14:creationId xmlns:p14="http://schemas.microsoft.com/office/powerpoint/2010/main" val="7262610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65"/>
            <a:ext cx="8229600" cy="836505"/>
          </a:xfrm>
        </p:spPr>
        <p:txBody>
          <a:bodyPr>
            <a:normAutofit/>
          </a:bodyPr>
          <a:lstStyle/>
          <a:p>
            <a:r>
              <a:rPr lang="en-US" sz="3200" b="1" dirty="0" smtClean="0">
                <a:cs typeface="Times New Roman"/>
              </a:rPr>
              <a:t>(c) Key Exchange Badness That Must Also</a:t>
            </a:r>
            <a:br>
              <a:rPr lang="en-US" sz="3200" b="1" dirty="0" smtClean="0">
                <a:cs typeface="Times New Roman"/>
              </a:rPr>
            </a:br>
            <a:r>
              <a:rPr lang="en-US" sz="3200" b="1" dirty="0" smtClean="0">
                <a:cs typeface="Times New Roman"/>
              </a:rPr>
              <a:t>Be </a:t>
            </a:r>
            <a:r>
              <a:rPr lang="en-US" sz="3200" b="1" dirty="0" smtClean="0">
                <a:solidFill>
                  <a:srgbClr val="FF0000"/>
                </a:solidFill>
                <a:cs typeface="Times New Roman"/>
              </a:rPr>
              <a:t>Avoided</a:t>
            </a:r>
            <a:r>
              <a:rPr lang="en-US" sz="3200" b="1" dirty="0" smtClean="0">
                <a:cs typeface="Times New Roman"/>
              </a:rPr>
              <a:t>: ANONYMOUS Diffie Hellman</a:t>
            </a:r>
            <a:endParaRPr lang="en-US" sz="3200" b="1" dirty="0">
              <a:latin typeface="Times New Roman"/>
              <a:cs typeface="Times New Roman"/>
            </a:endParaRPr>
          </a:p>
        </p:txBody>
      </p:sp>
      <p:sp>
        <p:nvSpPr>
          <p:cNvPr id="3" name="Content Placeholder 2"/>
          <p:cNvSpPr>
            <a:spLocks noGrp="1"/>
          </p:cNvSpPr>
          <p:nvPr>
            <p:ph idx="1"/>
          </p:nvPr>
        </p:nvSpPr>
        <p:spPr>
          <a:xfrm>
            <a:off x="253999" y="1220089"/>
            <a:ext cx="8624957" cy="5450172"/>
          </a:xfrm>
        </p:spPr>
        <p:txBody>
          <a:bodyPr>
            <a:normAutofit/>
          </a:bodyPr>
          <a:lstStyle/>
          <a:p>
            <a:r>
              <a:rPr lang="en-US" sz="2400" dirty="0" smtClean="0"/>
              <a:t>Don't use anonymous cipher </a:t>
            </a:r>
            <a:r>
              <a:rPr lang="en-US" sz="2400" dirty="0" smtClean="0"/>
              <a:t>suites. </a:t>
            </a:r>
            <a:r>
              <a:rPr lang="en-US" sz="2400" b="1" dirty="0" smtClean="0"/>
              <a:t>ANONYMOUS</a:t>
            </a:r>
            <a:r>
              <a:rPr lang="en-US" sz="2400" dirty="0" smtClean="0"/>
              <a:t> </a:t>
            </a:r>
            <a:r>
              <a:rPr lang="en-US" sz="2400" dirty="0" smtClean="0"/>
              <a:t>Diffie Hellman is NOT the same as </a:t>
            </a:r>
            <a:r>
              <a:rPr lang="en-US" sz="2400" b="1" dirty="0" smtClean="0"/>
              <a:t>EPHEMERAL</a:t>
            </a:r>
            <a:r>
              <a:rPr lang="en-US" sz="2400" dirty="0" smtClean="0"/>
              <a:t> </a:t>
            </a:r>
            <a:r>
              <a:rPr lang="en-US" sz="2400" dirty="0"/>
              <a:t>Diffie Hellman</a:t>
            </a:r>
            <a:r>
              <a:rPr lang="en-US" sz="2400" dirty="0" smtClean="0"/>
              <a:t>!</a:t>
            </a:r>
            <a:endParaRPr lang="en-US" sz="2400" dirty="0"/>
          </a:p>
          <a:p>
            <a:r>
              <a:rPr lang="en-US" sz="2400" dirty="0" smtClean="0"/>
              <a:t>Anonymous Diffie Hellman doesn't make any attempt to verify the identity of the site to which you connect, allowing for easy Man In the Middle Attacks. ADH cipher suites include:</a:t>
            </a:r>
            <a:br>
              <a:rPr lang="en-US" sz="2400" dirty="0" smtClean="0"/>
            </a:br>
            <a:r>
              <a:rPr lang="en-US" sz="2400" dirty="0"/>
              <a:t/>
            </a:r>
            <a:br>
              <a:rPr lang="en-US" sz="2400" dirty="0"/>
            </a:br>
            <a:r>
              <a:rPr lang="en-US" sz="2400" dirty="0"/>
              <a:t>$ openssl ciphers </a:t>
            </a:r>
            <a:r>
              <a:rPr lang="en-US" sz="2400" dirty="0" smtClean="0"/>
              <a:t>ADH</a:t>
            </a:r>
            <a:br>
              <a:rPr lang="en-US" sz="2400" dirty="0" smtClean="0"/>
            </a:br>
            <a:r>
              <a:rPr lang="en-US" sz="2400" dirty="0" smtClean="0"/>
              <a:t>ADH</a:t>
            </a:r>
            <a:r>
              <a:rPr lang="en-US" sz="2400" dirty="0"/>
              <a:t>-AES256-GCM-SHA384:ADH-AES256-SHA256</a:t>
            </a:r>
            <a:r>
              <a:rPr lang="en-US" sz="2400" dirty="0" smtClean="0"/>
              <a:t>:</a:t>
            </a:r>
            <a:br>
              <a:rPr lang="en-US" sz="2400" dirty="0" smtClean="0"/>
            </a:br>
            <a:r>
              <a:rPr lang="en-US" sz="2400" dirty="0" smtClean="0"/>
              <a:t>ADH-AES256-SHA:ADH</a:t>
            </a:r>
            <a:r>
              <a:rPr lang="en-US" sz="2400" dirty="0"/>
              <a:t>-CAMELLIA256-SHA</a:t>
            </a:r>
            <a:r>
              <a:rPr lang="en-US" sz="2400" dirty="0" smtClean="0"/>
              <a:t>:</a:t>
            </a:r>
            <a:br>
              <a:rPr lang="en-US" sz="2400" dirty="0" smtClean="0"/>
            </a:br>
            <a:r>
              <a:rPr lang="en-US" sz="2400" dirty="0" smtClean="0"/>
              <a:t>ADH</a:t>
            </a:r>
            <a:r>
              <a:rPr lang="en-US" sz="2400" dirty="0"/>
              <a:t>-DES-CBC3</a:t>
            </a:r>
            <a:r>
              <a:rPr lang="en-US" sz="2400" dirty="0" smtClean="0"/>
              <a:t>-SHA:ADH</a:t>
            </a:r>
            <a:r>
              <a:rPr lang="en-US" sz="2400" dirty="0"/>
              <a:t>-AES128-GCM-SHA256</a:t>
            </a:r>
            <a:r>
              <a:rPr lang="en-US" sz="2400" dirty="0" smtClean="0"/>
              <a:t>:</a:t>
            </a:r>
            <a:br>
              <a:rPr lang="en-US" sz="2400" dirty="0" smtClean="0"/>
            </a:br>
            <a:r>
              <a:rPr lang="en-US" sz="2400" dirty="0" smtClean="0"/>
              <a:t>ADH</a:t>
            </a:r>
            <a:r>
              <a:rPr lang="en-US" sz="2400" dirty="0"/>
              <a:t>-AES128</a:t>
            </a:r>
            <a:r>
              <a:rPr lang="en-US" sz="2400" dirty="0" smtClean="0"/>
              <a:t>-SHA256</a:t>
            </a:r>
            <a:r>
              <a:rPr lang="en-US" sz="2400" dirty="0"/>
              <a:t>:ADH-AES128-SHA</a:t>
            </a:r>
            <a:r>
              <a:rPr lang="en-US" sz="2400" dirty="0" smtClean="0"/>
              <a:t>:</a:t>
            </a:r>
            <a:br>
              <a:rPr lang="en-US" sz="2400" dirty="0" smtClean="0"/>
            </a:br>
            <a:r>
              <a:rPr lang="en-US" sz="2400" dirty="0" smtClean="0"/>
              <a:t>ADH</a:t>
            </a:r>
            <a:r>
              <a:rPr lang="en-US" sz="2400" dirty="0"/>
              <a:t>-SEED-SHA:ADHCAMELLIA128</a:t>
            </a:r>
            <a:r>
              <a:rPr lang="en-US" sz="2400" dirty="0" smtClean="0"/>
              <a:t>-SHA:</a:t>
            </a:r>
            <a:br>
              <a:rPr lang="en-US" sz="2400" dirty="0" smtClean="0"/>
            </a:br>
            <a:r>
              <a:rPr lang="en-US" sz="2400" dirty="0" smtClean="0"/>
              <a:t>ADH</a:t>
            </a:r>
            <a:r>
              <a:rPr lang="en-US" sz="2400" dirty="0"/>
              <a:t>-RC4-MD5:ADH-DES-</a:t>
            </a:r>
            <a:r>
              <a:rPr lang="en-US" sz="2400" dirty="0" smtClean="0"/>
              <a:t>CBCSHA:</a:t>
            </a:r>
            <a:br>
              <a:rPr lang="en-US" sz="2400" dirty="0" smtClean="0"/>
            </a:br>
            <a:r>
              <a:rPr lang="en-US" sz="2400" dirty="0" smtClean="0"/>
              <a:t>EXP</a:t>
            </a:r>
            <a:r>
              <a:rPr lang="en-US" sz="2400" dirty="0"/>
              <a:t>-ADH-DES-CBC-SHA:EXP-ADH-RC4-</a:t>
            </a:r>
            <a:r>
              <a:rPr lang="en-US" sz="2400" dirty="0" smtClean="0"/>
              <a:t>MD5</a:t>
            </a:r>
          </a:p>
        </p:txBody>
      </p:sp>
      <p:sp>
        <p:nvSpPr>
          <p:cNvPr id="4" name="Slide Number Placeholder 3"/>
          <p:cNvSpPr>
            <a:spLocks noGrp="1"/>
          </p:cNvSpPr>
          <p:nvPr>
            <p:ph type="sldNum" sz="quarter" idx="12"/>
          </p:nvPr>
        </p:nvSpPr>
        <p:spPr/>
        <p:txBody>
          <a:bodyPr/>
          <a:lstStyle/>
          <a:p>
            <a:fld id="{3243A768-3183-BF43-8E88-1711103CE1BD}" type="slidenum">
              <a:rPr lang="en-US" smtClean="0"/>
              <a:t>57</a:t>
            </a:fld>
            <a:endParaRPr lang="en-US"/>
          </a:p>
        </p:txBody>
      </p:sp>
    </p:spTree>
    <p:extLst>
      <p:ext uri="{BB962C8B-B14F-4D97-AF65-F5344CB8AC3E}">
        <p14:creationId xmlns:p14="http://schemas.microsoft.com/office/powerpoint/2010/main" val="31051251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70340"/>
            <a:ext cx="7772400" cy="1470025"/>
          </a:xfrm>
        </p:spPr>
        <p:txBody>
          <a:bodyPr>
            <a:normAutofit/>
          </a:bodyPr>
          <a:lstStyle/>
          <a:p>
            <a:r>
              <a:rPr lang="en-US" sz="3200" b="1" dirty="0">
                <a:cs typeface="Times New Roman"/>
              </a:rPr>
              <a:t>Part </a:t>
            </a:r>
            <a:r>
              <a:rPr lang="en-US" sz="3200" b="1" dirty="0" smtClean="0">
                <a:cs typeface="Times New Roman"/>
              </a:rPr>
              <a:t>4. Cipher Suite Selection</a:t>
            </a:r>
            <a:endParaRPr lang="en-US" sz="3200" dirty="0"/>
          </a:p>
        </p:txBody>
      </p:sp>
    </p:spTree>
    <p:extLst>
      <p:ext uri="{BB962C8B-B14F-4D97-AF65-F5344CB8AC3E}">
        <p14:creationId xmlns:p14="http://schemas.microsoft.com/office/powerpoint/2010/main" val="6069927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65"/>
            <a:ext cx="8229600" cy="784087"/>
          </a:xfrm>
        </p:spPr>
        <p:txBody>
          <a:bodyPr>
            <a:normAutofit/>
          </a:bodyPr>
          <a:lstStyle/>
          <a:p>
            <a:r>
              <a:rPr lang="en-US" sz="3200" b="1" dirty="0" smtClean="0">
                <a:cs typeface="Times New Roman"/>
              </a:rPr>
              <a:t>(a) Choice of Ciphers</a:t>
            </a:r>
            <a:endParaRPr lang="en-US" sz="3200" b="1" dirty="0">
              <a:latin typeface="Times New Roman"/>
              <a:cs typeface="Times New Roman"/>
            </a:endParaRPr>
          </a:p>
        </p:txBody>
      </p:sp>
      <p:sp>
        <p:nvSpPr>
          <p:cNvPr id="3" name="Content Placeholder 2"/>
          <p:cNvSpPr>
            <a:spLocks noGrp="1"/>
          </p:cNvSpPr>
          <p:nvPr>
            <p:ph idx="1"/>
          </p:nvPr>
        </p:nvSpPr>
        <p:spPr>
          <a:xfrm>
            <a:off x="253999" y="1016000"/>
            <a:ext cx="8624957" cy="5654261"/>
          </a:xfrm>
        </p:spPr>
        <p:txBody>
          <a:bodyPr>
            <a:normAutofit/>
          </a:bodyPr>
          <a:lstStyle/>
          <a:p>
            <a:r>
              <a:rPr lang="en-US" sz="2400" dirty="0" smtClean="0"/>
              <a:t>We're closing on the last bits you need to know in order to secure your sever and get a good evaluation from the Qualys tester.</a:t>
            </a:r>
          </a:p>
          <a:p>
            <a:endParaRPr lang="en-US" sz="2400" dirty="0"/>
          </a:p>
          <a:p>
            <a:r>
              <a:rPr lang="en-US" sz="2400" dirty="0" smtClean="0"/>
              <a:t>The last thing we need to talk about is our choice of symmetric ciphers, and how strong they need to be.</a:t>
            </a:r>
          </a:p>
          <a:p>
            <a:endParaRPr lang="en-US" sz="2400" dirty="0"/>
          </a:p>
          <a:p>
            <a:r>
              <a:rPr lang="en-US" sz="2400" dirty="0" smtClean="0"/>
              <a:t>If you ONLY need to support modern browsers, and you've configured your server as previously described, the recommendation is simple...</a:t>
            </a:r>
          </a:p>
        </p:txBody>
      </p:sp>
      <p:sp>
        <p:nvSpPr>
          <p:cNvPr id="4" name="Slide Number Placeholder 3"/>
          <p:cNvSpPr>
            <a:spLocks noGrp="1"/>
          </p:cNvSpPr>
          <p:nvPr>
            <p:ph type="sldNum" sz="quarter" idx="12"/>
          </p:nvPr>
        </p:nvSpPr>
        <p:spPr/>
        <p:txBody>
          <a:bodyPr/>
          <a:lstStyle/>
          <a:p>
            <a:fld id="{3243A768-3183-BF43-8E88-1711103CE1BD}" type="slidenum">
              <a:rPr lang="en-US" smtClean="0"/>
              <a:t>59</a:t>
            </a:fld>
            <a:endParaRPr lang="en-US"/>
          </a:p>
        </p:txBody>
      </p:sp>
    </p:spTree>
    <p:extLst>
      <p:ext uri="{BB962C8B-B14F-4D97-AF65-F5344CB8AC3E}">
        <p14:creationId xmlns:p14="http://schemas.microsoft.com/office/powerpoint/2010/main" val="1126147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03" y="143565"/>
            <a:ext cx="8930243" cy="784087"/>
          </a:xfrm>
        </p:spPr>
        <p:txBody>
          <a:bodyPr>
            <a:normAutofit/>
          </a:bodyPr>
          <a:lstStyle/>
          <a:p>
            <a:r>
              <a:rPr lang="en-US" sz="3200" b="1" dirty="0" smtClean="0">
                <a:cs typeface="Times New Roman"/>
              </a:rPr>
              <a:t>The Sort of Report You *DO* Want to See</a:t>
            </a:r>
            <a:endParaRPr lang="en-US" sz="3200" b="1" dirty="0">
              <a:latin typeface="Times New Roman"/>
              <a:cs typeface="Times New Roman"/>
            </a:endParaRPr>
          </a:p>
        </p:txBody>
      </p:sp>
      <p:pic>
        <p:nvPicPr>
          <p:cNvPr id="3" name="Picture 2" descr="qualy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7" y="1023506"/>
            <a:ext cx="7774478" cy="5396962"/>
          </a:xfrm>
          <a:prstGeom prst="rect">
            <a:avLst/>
          </a:prstGeom>
        </p:spPr>
      </p:pic>
      <p:sp>
        <p:nvSpPr>
          <p:cNvPr id="4" name="Slide Number Placeholder 3"/>
          <p:cNvSpPr>
            <a:spLocks noGrp="1"/>
          </p:cNvSpPr>
          <p:nvPr>
            <p:ph type="sldNum" sz="quarter" idx="12"/>
          </p:nvPr>
        </p:nvSpPr>
        <p:spPr/>
        <p:txBody>
          <a:bodyPr/>
          <a:lstStyle/>
          <a:p>
            <a:fld id="{3243A768-3183-BF43-8E88-1711103CE1BD}" type="slidenum">
              <a:rPr lang="en-US" smtClean="0"/>
              <a:t>6</a:t>
            </a:fld>
            <a:endParaRPr lang="en-US"/>
          </a:p>
        </p:txBody>
      </p:sp>
    </p:spTree>
    <p:extLst>
      <p:ext uri="{BB962C8B-B14F-4D97-AF65-F5344CB8AC3E}">
        <p14:creationId xmlns:p14="http://schemas.microsoft.com/office/powerpoint/2010/main" val="340417382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66"/>
            <a:ext cx="8229600" cy="686496"/>
          </a:xfrm>
        </p:spPr>
        <p:txBody>
          <a:bodyPr>
            <a:normAutofit/>
          </a:bodyPr>
          <a:lstStyle/>
          <a:p>
            <a:r>
              <a:rPr lang="en-US" sz="3200" b="1" dirty="0" smtClean="0">
                <a:solidFill>
                  <a:srgbClr val="FF0000"/>
                </a:solidFill>
                <a:cs typeface="Times New Roman"/>
              </a:rPr>
              <a:t>Simple Recommendation</a:t>
            </a:r>
            <a:r>
              <a:rPr lang="en-US" sz="3200" b="1" dirty="0" smtClean="0">
                <a:solidFill>
                  <a:srgbClr val="FF0000"/>
                </a:solidFill>
                <a:cs typeface="Times New Roman"/>
              </a:rPr>
              <a:t>: Use AES-256</a:t>
            </a:r>
            <a:endParaRPr lang="en-US" sz="3200" b="1" dirty="0">
              <a:solidFill>
                <a:srgbClr val="FF0000"/>
              </a:solidFill>
              <a:cs typeface="Times New Roman"/>
            </a:endParaRPr>
          </a:p>
        </p:txBody>
      </p:sp>
      <p:sp>
        <p:nvSpPr>
          <p:cNvPr id="3" name="Content Placeholder 2"/>
          <p:cNvSpPr>
            <a:spLocks noGrp="1"/>
          </p:cNvSpPr>
          <p:nvPr>
            <p:ph idx="1"/>
          </p:nvPr>
        </p:nvSpPr>
        <p:spPr>
          <a:xfrm>
            <a:off x="253999" y="1016000"/>
            <a:ext cx="8624957" cy="5654261"/>
          </a:xfrm>
        </p:spPr>
        <p:txBody>
          <a:bodyPr>
            <a:normAutofit/>
          </a:bodyPr>
          <a:lstStyle/>
          <a:p>
            <a:r>
              <a:rPr lang="en-US" sz="2400" dirty="0" smtClean="0"/>
              <a:t>AES-256 is generally agreed to be a very strong symmetric cipher.</a:t>
            </a:r>
          </a:p>
          <a:p>
            <a:endParaRPr lang="en-US" sz="2400" dirty="0"/>
          </a:p>
          <a:p>
            <a:r>
              <a:rPr lang="en-US" sz="2400" dirty="0" smtClean="0"/>
              <a:t>If the clients accessing your site support it (and all modern browsers will), and your server has the horsepower to handle the</a:t>
            </a:r>
            <a:br>
              <a:rPr lang="en-US" sz="2400" dirty="0" smtClean="0"/>
            </a:br>
            <a:r>
              <a:rPr lang="en-US" sz="2400" dirty="0" smtClean="0"/>
              <a:t>load (most normally will), it is your best option.</a:t>
            </a:r>
          </a:p>
          <a:p>
            <a:endParaRPr lang="en-US" sz="2400" dirty="0"/>
          </a:p>
          <a:p>
            <a:r>
              <a:rPr lang="en-US" sz="2400" dirty="0" smtClean="0"/>
              <a:t>If your server CANNOT handle the load, you can safely drop back to AES-128 (in fact, some authorities will out-and-out recommend AES-128 instead of AES-256, but I'd prefer to see</a:t>
            </a:r>
            <a:br>
              <a:rPr lang="en-US" sz="2400" dirty="0" smtClean="0"/>
            </a:br>
            <a:r>
              <a:rPr lang="en-US" sz="2400" dirty="0" smtClean="0"/>
              <a:t>you have additional cryptographic margin "just in case")</a:t>
            </a:r>
          </a:p>
        </p:txBody>
      </p:sp>
      <p:sp>
        <p:nvSpPr>
          <p:cNvPr id="4" name="Slide Number Placeholder 3"/>
          <p:cNvSpPr>
            <a:spLocks noGrp="1"/>
          </p:cNvSpPr>
          <p:nvPr>
            <p:ph type="sldNum" sz="quarter" idx="12"/>
          </p:nvPr>
        </p:nvSpPr>
        <p:spPr/>
        <p:txBody>
          <a:bodyPr/>
          <a:lstStyle/>
          <a:p>
            <a:fld id="{3243A768-3183-BF43-8E88-1711103CE1BD}" type="slidenum">
              <a:rPr lang="en-US" smtClean="0"/>
              <a:t>60</a:t>
            </a:fld>
            <a:endParaRPr lang="en-US"/>
          </a:p>
        </p:txBody>
      </p:sp>
    </p:spTree>
    <p:extLst>
      <p:ext uri="{BB962C8B-B14F-4D97-AF65-F5344CB8AC3E}">
        <p14:creationId xmlns:p14="http://schemas.microsoft.com/office/powerpoint/2010/main" val="23912574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03" y="143566"/>
            <a:ext cx="8900244" cy="686496"/>
          </a:xfrm>
        </p:spPr>
        <p:txBody>
          <a:bodyPr>
            <a:normAutofit/>
          </a:bodyPr>
          <a:lstStyle/>
          <a:p>
            <a:r>
              <a:rPr lang="en-US" sz="3200" b="1" dirty="0" smtClean="0">
                <a:cs typeface="Times New Roman"/>
              </a:rPr>
              <a:t>Suggested </a:t>
            </a:r>
            <a:r>
              <a:rPr lang="en-US" sz="3200" b="1" dirty="0" err="1" smtClean="0">
                <a:cs typeface="Times New Roman"/>
              </a:rPr>
              <a:t>nginx.conf</a:t>
            </a:r>
            <a:r>
              <a:rPr lang="en-US" sz="3200" b="1" dirty="0" smtClean="0">
                <a:cs typeface="Times New Roman"/>
              </a:rPr>
              <a:t> Cipher Suite Configuration</a:t>
            </a:r>
            <a:endParaRPr lang="en-US" sz="3200" b="1" dirty="0">
              <a:latin typeface="Times New Roman"/>
              <a:cs typeface="Times New Roman"/>
            </a:endParaRPr>
          </a:p>
        </p:txBody>
      </p:sp>
      <p:sp>
        <p:nvSpPr>
          <p:cNvPr id="3" name="Content Placeholder 2"/>
          <p:cNvSpPr>
            <a:spLocks noGrp="1"/>
          </p:cNvSpPr>
          <p:nvPr>
            <p:ph idx="1"/>
          </p:nvPr>
        </p:nvSpPr>
        <p:spPr>
          <a:xfrm>
            <a:off x="253999" y="1016000"/>
            <a:ext cx="8624957" cy="5654261"/>
          </a:xfrm>
        </p:spPr>
        <p:txBody>
          <a:bodyPr>
            <a:normAutofit/>
          </a:bodyPr>
          <a:lstStyle/>
          <a:p>
            <a:pPr marL="0" indent="0">
              <a:buNone/>
            </a:pPr>
            <a:r>
              <a:rPr lang="en-US" sz="2000" dirty="0" smtClean="0">
                <a:latin typeface="Courier New"/>
                <a:cs typeface="Courier New"/>
              </a:rPr>
              <a:t>ssl_ciphers  </a:t>
            </a:r>
            <a:r>
              <a:rPr lang="en-US" sz="2000" b="1" dirty="0">
                <a:latin typeface="Courier New"/>
                <a:cs typeface="Courier New"/>
              </a:rPr>
              <a:t>AES256+EECDH:AES256+EDH</a:t>
            </a:r>
            <a:r>
              <a:rPr lang="en-US" sz="2000" dirty="0">
                <a:latin typeface="Courier New"/>
                <a:cs typeface="Courier New"/>
              </a:rPr>
              <a:t>:!aNULL</a:t>
            </a:r>
            <a:r>
              <a:rPr lang="en-US" sz="2000" dirty="0" smtClean="0">
                <a:latin typeface="Courier New"/>
                <a:cs typeface="Courier New"/>
              </a:rPr>
              <a:t>:!</a:t>
            </a:r>
            <a:r>
              <a:rPr lang="en-US" sz="2000" dirty="0" err="1">
                <a:latin typeface="Courier New"/>
                <a:cs typeface="Courier New"/>
              </a:rPr>
              <a:t>eNULL</a:t>
            </a:r>
            <a:r>
              <a:rPr lang="en-US" sz="2000" dirty="0" smtClean="0">
                <a:latin typeface="Courier New"/>
                <a:cs typeface="Courier New"/>
              </a:rPr>
              <a:t>:</a:t>
            </a:r>
            <a:br>
              <a:rPr lang="en-US" sz="2000" dirty="0" smtClean="0">
                <a:latin typeface="Courier New"/>
                <a:cs typeface="Courier New"/>
              </a:rPr>
            </a:br>
            <a:r>
              <a:rPr lang="en-US" sz="2000" dirty="0" smtClean="0">
                <a:latin typeface="Courier New"/>
                <a:cs typeface="Courier New"/>
              </a:rPr>
              <a:t>!LOW</a:t>
            </a:r>
            <a:r>
              <a:rPr lang="en-US" sz="2000" dirty="0">
                <a:latin typeface="Courier New"/>
                <a:cs typeface="Courier New"/>
              </a:rPr>
              <a:t>:!3DES:!MD5:!EXP:!PSK:!DSS:!RC4:!SEED</a:t>
            </a:r>
            <a:r>
              <a:rPr lang="en-US" sz="2000" dirty="0" smtClean="0">
                <a:latin typeface="Courier New"/>
                <a:cs typeface="Courier New"/>
              </a:rPr>
              <a:t>;</a:t>
            </a:r>
            <a:br>
              <a:rPr lang="en-US" sz="2000" dirty="0" smtClean="0">
                <a:latin typeface="Courier New"/>
                <a:cs typeface="Courier New"/>
              </a:rPr>
            </a:br>
            <a:endParaRPr lang="en-US" sz="2000" dirty="0" smtClean="0">
              <a:latin typeface="Courier New"/>
              <a:cs typeface="Courier New"/>
            </a:endParaRPr>
          </a:p>
          <a:p>
            <a:pPr marL="0" indent="0">
              <a:buNone/>
            </a:pPr>
            <a:r>
              <a:rPr lang="en-US" sz="2000" dirty="0" smtClean="0">
                <a:latin typeface="Courier New"/>
                <a:cs typeface="Courier New"/>
              </a:rPr>
              <a:t>ssl_prefer_server_ciphers   </a:t>
            </a:r>
            <a:r>
              <a:rPr lang="en-US" sz="2000" dirty="0">
                <a:latin typeface="Courier New"/>
                <a:cs typeface="Courier New"/>
              </a:rPr>
              <a:t>on</a:t>
            </a:r>
            <a:r>
              <a:rPr lang="en-US" sz="2000" dirty="0" smtClean="0">
                <a:latin typeface="Courier New"/>
                <a:cs typeface="Courier New"/>
              </a:rPr>
              <a:t>;</a:t>
            </a:r>
            <a:br>
              <a:rPr lang="en-US" sz="2000" dirty="0" smtClean="0">
                <a:latin typeface="Courier New"/>
                <a:cs typeface="Courier New"/>
              </a:rPr>
            </a:br>
            <a:r>
              <a:rPr lang="en-US" sz="2000" dirty="0" smtClean="0">
                <a:latin typeface="Courier New"/>
                <a:cs typeface="Courier New"/>
              </a:rPr>
              <a:t/>
            </a:r>
            <a:br>
              <a:rPr lang="en-US" sz="2000" dirty="0" smtClean="0">
                <a:latin typeface="Courier New"/>
                <a:cs typeface="Courier New"/>
              </a:rPr>
            </a:br>
            <a:r>
              <a:rPr lang="en-US" sz="2000" dirty="0" smtClean="0">
                <a:latin typeface="Courier New"/>
                <a:cs typeface="Courier New"/>
              </a:rPr>
              <a:t>ssl_ecdh_curve </a:t>
            </a:r>
            <a:r>
              <a:rPr lang="en-US" sz="2000" dirty="0">
                <a:latin typeface="Courier New"/>
                <a:cs typeface="Courier New"/>
              </a:rPr>
              <a:t>secp384r1</a:t>
            </a:r>
            <a:r>
              <a:rPr lang="en-US" sz="2400" dirty="0">
                <a:latin typeface="Courier New"/>
                <a:cs typeface="Courier New"/>
              </a:rPr>
              <a:t>;</a:t>
            </a:r>
          </a:p>
        </p:txBody>
      </p:sp>
      <p:sp>
        <p:nvSpPr>
          <p:cNvPr id="4" name="Slide Number Placeholder 3"/>
          <p:cNvSpPr>
            <a:spLocks noGrp="1"/>
          </p:cNvSpPr>
          <p:nvPr>
            <p:ph type="sldNum" sz="quarter" idx="12"/>
          </p:nvPr>
        </p:nvSpPr>
        <p:spPr/>
        <p:txBody>
          <a:bodyPr/>
          <a:lstStyle/>
          <a:p>
            <a:fld id="{3243A768-3183-BF43-8E88-1711103CE1BD}" type="slidenum">
              <a:rPr lang="en-US" smtClean="0"/>
              <a:t>61</a:t>
            </a:fld>
            <a:endParaRPr lang="en-US"/>
          </a:p>
        </p:txBody>
      </p:sp>
    </p:spTree>
    <p:extLst>
      <p:ext uri="{BB962C8B-B14F-4D97-AF65-F5344CB8AC3E}">
        <p14:creationId xmlns:p14="http://schemas.microsoft.com/office/powerpoint/2010/main" val="1549060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566"/>
            <a:ext cx="9143999" cy="686496"/>
          </a:xfrm>
        </p:spPr>
        <p:txBody>
          <a:bodyPr>
            <a:normAutofit/>
          </a:bodyPr>
          <a:lstStyle/>
          <a:p>
            <a:r>
              <a:rPr lang="en-US" sz="3200" b="1" dirty="0" smtClean="0">
                <a:cs typeface="Times New Roman"/>
              </a:rPr>
              <a:t>How That "Looks" For Various Selected Browsers</a:t>
            </a:r>
            <a:endParaRPr lang="en-US" sz="3200" b="1" dirty="0">
              <a:latin typeface="Times New Roman"/>
              <a:cs typeface="Times New Roman"/>
            </a:endParaRPr>
          </a:p>
        </p:txBody>
      </p:sp>
      <p:sp>
        <p:nvSpPr>
          <p:cNvPr id="3" name="Content Placeholder 2"/>
          <p:cNvSpPr>
            <a:spLocks noGrp="1"/>
          </p:cNvSpPr>
          <p:nvPr>
            <p:ph idx="1"/>
          </p:nvPr>
        </p:nvSpPr>
        <p:spPr>
          <a:xfrm>
            <a:off x="253999" y="1016000"/>
            <a:ext cx="8624957" cy="5654261"/>
          </a:xfrm>
        </p:spPr>
        <p:txBody>
          <a:bodyPr>
            <a:normAutofit/>
          </a:bodyPr>
          <a:lstStyle/>
          <a:p>
            <a:pPr marL="0" indent="0">
              <a:buNone/>
            </a:pPr>
            <a:r>
              <a:rPr lang="en-US" sz="2400" dirty="0" smtClean="0"/>
              <a:t>If you configure that string and then test your site with the Qualys SSL Server tester, it shows the resulting cipher suite that gets negotiated. Popular browsers look like:</a:t>
            </a:r>
          </a:p>
          <a:p>
            <a:pPr marL="0" indent="0">
              <a:buNone/>
            </a:pPr>
            <a:endParaRPr lang="en-US" sz="1400" dirty="0"/>
          </a:p>
          <a:p>
            <a:pPr marL="0" indent="0">
              <a:buNone/>
            </a:pPr>
            <a:r>
              <a:rPr lang="en-US" sz="1400" dirty="0" smtClean="0"/>
              <a:t>Chrome </a:t>
            </a:r>
            <a:r>
              <a:rPr lang="en-US" sz="1400" dirty="0"/>
              <a:t>37 / OS X  R	</a:t>
            </a:r>
            <a:r>
              <a:rPr lang="en-US" sz="1400" dirty="0" smtClean="0"/>
              <a:t>TLS </a:t>
            </a:r>
            <a:r>
              <a:rPr lang="en-US" sz="1400" dirty="0"/>
              <a:t>1.2 	TLS_ECDHE_RSA_WITH_AES_256_CBC_SHA (0xc014)   </a:t>
            </a:r>
            <a:r>
              <a:rPr lang="en-US" sz="1400" dirty="0" smtClean="0"/>
              <a:t>     FS </a:t>
            </a:r>
            <a:r>
              <a:rPr lang="en-US" sz="1400" dirty="0"/>
              <a:t>	</a:t>
            </a:r>
            <a:r>
              <a:rPr lang="en-US" sz="1400" dirty="0" smtClean="0"/>
              <a:t>256</a:t>
            </a:r>
            <a:br>
              <a:rPr lang="en-US" sz="1400" dirty="0" smtClean="0"/>
            </a:br>
            <a:endParaRPr lang="en-US" sz="1400" dirty="0" smtClean="0"/>
          </a:p>
          <a:p>
            <a:pPr marL="0" indent="0">
              <a:buNone/>
            </a:pPr>
            <a:r>
              <a:rPr lang="en-US" sz="1400" dirty="0"/>
              <a:t>Firefox 32 / OS X  R	</a:t>
            </a:r>
            <a:r>
              <a:rPr lang="en-US" sz="1400" dirty="0" smtClean="0"/>
              <a:t>TLS </a:t>
            </a:r>
            <a:r>
              <a:rPr lang="en-US" sz="1400" dirty="0"/>
              <a:t>1.2 	TLS_ECDHE_RSA_WITH_AES_256_CBC_SHA (0xc014)   </a:t>
            </a:r>
            <a:r>
              <a:rPr lang="en-US" sz="1400" dirty="0" smtClean="0"/>
              <a:t>	   FS </a:t>
            </a:r>
            <a:r>
              <a:rPr lang="en-US" sz="1400" dirty="0"/>
              <a:t>	256 </a:t>
            </a:r>
            <a:br>
              <a:rPr lang="en-US" sz="1400" dirty="0"/>
            </a:br>
            <a:endParaRPr lang="en-US" sz="1400" dirty="0" smtClean="0"/>
          </a:p>
          <a:p>
            <a:pPr marL="0" indent="0">
              <a:buNone/>
            </a:pPr>
            <a:r>
              <a:rPr lang="en-US" sz="1400" dirty="0" smtClean="0"/>
              <a:t>IE </a:t>
            </a:r>
            <a:r>
              <a:rPr lang="en-US" sz="1400" dirty="0"/>
              <a:t>11 / Win 8.1  R		TLS 1.2 	TLS_ECDHE_RSA_WITH_AES_256_CBC_SHA384 (0xc028)   FS 	</a:t>
            </a:r>
            <a:r>
              <a:rPr lang="en-US" sz="1400" dirty="0" smtClean="0"/>
              <a:t>256</a:t>
            </a:r>
          </a:p>
          <a:p>
            <a:pPr marL="0" indent="0">
              <a:buNone/>
            </a:pPr>
            <a:endParaRPr lang="en-US" sz="1400" dirty="0"/>
          </a:p>
          <a:p>
            <a:pPr marL="0" indent="0">
              <a:buNone/>
            </a:pPr>
            <a:r>
              <a:rPr lang="is-IS" sz="1400" dirty="0"/>
              <a:t>Safari 7 / OS X 10.9  R	</a:t>
            </a:r>
            <a:r>
              <a:rPr lang="is-IS" sz="1400" dirty="0" smtClean="0"/>
              <a:t>TLS </a:t>
            </a:r>
            <a:r>
              <a:rPr lang="is-IS" sz="1400" dirty="0"/>
              <a:t>1.2 	TLS_ECDHE_RSA_WITH_AES_256_CBC_SHA384 (0xc028)   FS 	</a:t>
            </a:r>
            <a:r>
              <a:rPr lang="is-IS" sz="1400" dirty="0" smtClean="0"/>
              <a:t>256</a:t>
            </a:r>
          </a:p>
          <a:p>
            <a:pPr marL="0" indent="0">
              <a:buNone/>
            </a:pPr>
            <a:endParaRPr lang="is-IS" sz="1400" dirty="0" smtClean="0"/>
          </a:p>
          <a:p>
            <a:pPr marL="0" indent="0">
              <a:buNone/>
            </a:pPr>
            <a:r>
              <a:rPr lang="is-IS" sz="2400" dirty="0" smtClean="0"/>
              <a:t>NOTE: If you care about non-current browsers or out-of-date operating systems, the cipher suite I suggested will likely be </a:t>
            </a:r>
            <a:r>
              <a:rPr lang="is-IS" sz="2400" b="1" dirty="0" smtClean="0"/>
              <a:t>TOO RESTRICTIVE</a:t>
            </a:r>
            <a:r>
              <a:rPr lang="is-IS" sz="2400" dirty="0" smtClean="0"/>
              <a:t>, and it will be impossible for the user's browser and your server to negotiate a mutually agreeable cipher. </a:t>
            </a:r>
          </a:p>
        </p:txBody>
      </p:sp>
      <p:sp>
        <p:nvSpPr>
          <p:cNvPr id="4" name="Slide Number Placeholder 3"/>
          <p:cNvSpPr>
            <a:spLocks noGrp="1"/>
          </p:cNvSpPr>
          <p:nvPr>
            <p:ph type="sldNum" sz="quarter" idx="12"/>
          </p:nvPr>
        </p:nvSpPr>
        <p:spPr/>
        <p:txBody>
          <a:bodyPr/>
          <a:lstStyle/>
          <a:p>
            <a:fld id="{3243A768-3183-BF43-8E88-1711103CE1BD}" type="slidenum">
              <a:rPr lang="en-US" smtClean="0"/>
              <a:t>62</a:t>
            </a:fld>
            <a:endParaRPr lang="en-US"/>
          </a:p>
        </p:txBody>
      </p:sp>
    </p:spTree>
    <p:extLst>
      <p:ext uri="{BB962C8B-B14F-4D97-AF65-F5344CB8AC3E}">
        <p14:creationId xmlns:p14="http://schemas.microsoft.com/office/powerpoint/2010/main" val="33632215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940662"/>
          </a:xfrm>
        </p:spPr>
        <p:txBody>
          <a:bodyPr>
            <a:normAutofit/>
          </a:bodyPr>
          <a:lstStyle/>
          <a:p>
            <a:r>
              <a:rPr lang="en-US" sz="3200" b="1" dirty="0" smtClean="0"/>
              <a:t>If You're </a:t>
            </a:r>
            <a:r>
              <a:rPr lang="en-US" sz="3200" b="1" dirty="0" smtClean="0"/>
              <a:t>Using Java, You May Have To Say "Captain May I?" To Get Access to AES-256</a:t>
            </a:r>
            <a:endParaRPr lang="en-US" sz="3200" b="1" dirty="0"/>
          </a:p>
        </p:txBody>
      </p:sp>
      <p:sp>
        <p:nvSpPr>
          <p:cNvPr id="4" name="Slide Number Placeholder 3"/>
          <p:cNvSpPr>
            <a:spLocks noGrp="1"/>
          </p:cNvSpPr>
          <p:nvPr>
            <p:ph type="sldNum" sz="quarter" idx="12"/>
          </p:nvPr>
        </p:nvSpPr>
        <p:spPr/>
        <p:txBody>
          <a:bodyPr/>
          <a:lstStyle/>
          <a:p>
            <a:fld id="{002A55A4-26E8-5743-9107-115BF5688B2A}" type="slidenum">
              <a:rPr lang="en-US" smtClean="0"/>
              <a:t>63</a:t>
            </a:fld>
            <a:endParaRPr lang="en-US" dirty="0"/>
          </a:p>
        </p:txBody>
      </p:sp>
      <p:pic>
        <p:nvPicPr>
          <p:cNvPr id="6" name="Picture 5" descr="java-12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466" y="1323474"/>
            <a:ext cx="8471534" cy="5144970"/>
          </a:xfrm>
          <a:prstGeom prst="rect">
            <a:avLst/>
          </a:prstGeom>
        </p:spPr>
      </p:pic>
    </p:spTree>
    <p:extLst>
      <p:ext uri="{BB962C8B-B14F-4D97-AF65-F5344CB8AC3E}">
        <p14:creationId xmlns:p14="http://schemas.microsoft.com/office/powerpoint/2010/main" val="39038346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84" y="143565"/>
            <a:ext cx="8901398" cy="784087"/>
          </a:xfrm>
        </p:spPr>
        <p:txBody>
          <a:bodyPr>
            <a:normAutofit/>
          </a:bodyPr>
          <a:lstStyle/>
          <a:p>
            <a:r>
              <a:rPr lang="en-US" sz="3200" b="1" dirty="0" smtClean="0">
                <a:cs typeface="Times New Roman"/>
              </a:rPr>
              <a:t>(b) Alternative Cipher Suite Recommendations</a:t>
            </a:r>
            <a:endParaRPr lang="en-US" sz="3200" b="1" dirty="0">
              <a:latin typeface="Times New Roman"/>
              <a:cs typeface="Times New Roman"/>
            </a:endParaRPr>
          </a:p>
        </p:txBody>
      </p:sp>
      <p:sp>
        <p:nvSpPr>
          <p:cNvPr id="3" name="Content Placeholder 2"/>
          <p:cNvSpPr>
            <a:spLocks noGrp="1"/>
          </p:cNvSpPr>
          <p:nvPr>
            <p:ph idx="1"/>
          </p:nvPr>
        </p:nvSpPr>
        <p:spPr>
          <a:xfrm>
            <a:off x="253999" y="1016000"/>
            <a:ext cx="8624957" cy="5654261"/>
          </a:xfrm>
        </p:spPr>
        <p:txBody>
          <a:bodyPr>
            <a:normAutofit/>
          </a:bodyPr>
          <a:lstStyle/>
          <a:p>
            <a:r>
              <a:rPr lang="en-US" sz="2400" b="1" dirty="0" smtClean="0"/>
              <a:t>If my preferred cipher suite specification proves to be just too intolerably stringent</a:t>
            </a:r>
            <a:r>
              <a:rPr lang="en-US" sz="2400" dirty="0" smtClean="0"/>
              <a:t> (it really SHOULDN'T BE), you may want to use one of the alternative cipher suite specifications from</a:t>
            </a:r>
            <a:r>
              <a:rPr lang="en-US" sz="2400" dirty="0"/>
              <a:t>:</a:t>
            </a:r>
            <a:br>
              <a:rPr lang="en-US" sz="2400" dirty="0"/>
            </a:br>
            <a:r>
              <a:rPr lang="en-US" sz="2400" dirty="0"/>
              <a:t/>
            </a:r>
            <a:br>
              <a:rPr lang="en-US" sz="2400" dirty="0"/>
            </a:br>
            <a:r>
              <a:rPr lang="en-US" sz="2400" dirty="0" smtClean="0"/>
              <a:t>-- https</a:t>
            </a:r>
            <a:r>
              <a:rPr lang="en-US" sz="2400" dirty="0"/>
              <a:t>://</a:t>
            </a:r>
            <a:r>
              <a:rPr lang="en-US" sz="2400" dirty="0" err="1"/>
              <a:t>bettercrypto.org</a:t>
            </a:r>
            <a:r>
              <a:rPr lang="en-US" sz="2400" dirty="0"/>
              <a:t>/static/applied-crypto-</a:t>
            </a:r>
            <a:r>
              <a:rPr lang="en-US" sz="2400" dirty="0" err="1" smtClean="0"/>
              <a:t>hardening.pdf</a:t>
            </a:r>
            <a:r>
              <a:rPr lang="en-US" sz="2400" dirty="0"/>
              <a:t/>
            </a:r>
            <a:br>
              <a:rPr lang="en-US" sz="2400" dirty="0"/>
            </a:br>
            <a:r>
              <a:rPr lang="en-US" sz="2400" dirty="0" smtClean="0"/>
              <a:t>-- https</a:t>
            </a:r>
            <a:r>
              <a:rPr lang="en-US" sz="2400" dirty="0"/>
              <a:t>://</a:t>
            </a:r>
            <a:r>
              <a:rPr lang="en-US" sz="2400" dirty="0" err="1"/>
              <a:t>www.ssllabs.com</a:t>
            </a:r>
            <a:r>
              <a:rPr lang="en-US" sz="2400" dirty="0"/>
              <a:t>/projects/best-practices</a:t>
            </a:r>
            <a:r>
              <a:rPr lang="en-US" sz="2400" dirty="0" smtClean="0"/>
              <a:t>/</a:t>
            </a:r>
            <a:br>
              <a:rPr lang="en-US" sz="2400" dirty="0" smtClean="0"/>
            </a:br>
            <a:r>
              <a:rPr lang="en-US" sz="2400" dirty="0" smtClean="0"/>
              <a:t>-- https</a:t>
            </a:r>
            <a:r>
              <a:rPr lang="en-US" sz="2400" dirty="0"/>
              <a:t>://</a:t>
            </a:r>
            <a:r>
              <a:rPr lang="en-US" sz="2400" dirty="0" err="1"/>
              <a:t>wiki.mozilla.org</a:t>
            </a:r>
            <a:r>
              <a:rPr lang="en-US" sz="2400" dirty="0"/>
              <a:t>/Security/</a:t>
            </a:r>
            <a:r>
              <a:rPr lang="en-US" sz="2400" dirty="0" err="1" smtClean="0"/>
              <a:t>Server_Side_TLS</a:t>
            </a:r>
            <a:r>
              <a:rPr lang="en-US" sz="2400" dirty="0" smtClean="0"/>
              <a:t/>
            </a:r>
            <a:br>
              <a:rPr lang="en-US" sz="2400" dirty="0" smtClean="0"/>
            </a:br>
            <a:endParaRPr lang="en-US" sz="2400" dirty="0" smtClean="0"/>
          </a:p>
          <a:p>
            <a:r>
              <a:rPr lang="en-US" sz="2400" b="1" dirty="0" smtClean="0"/>
              <a:t>In a nutshell, the less-rigorous option(s) will typically </a:t>
            </a:r>
            <a:br>
              <a:rPr lang="en-US" sz="2400" b="1" dirty="0" smtClean="0"/>
            </a:br>
            <a:r>
              <a:rPr lang="en-US" sz="2400" b="1" dirty="0" smtClean="0"/>
              <a:t>involve enabling </a:t>
            </a:r>
            <a:r>
              <a:rPr lang="en-US" sz="2400" b="1" dirty="0" smtClean="0"/>
              <a:t>AES-128 (if some countries are okay with</a:t>
            </a:r>
            <a:br>
              <a:rPr lang="en-US" sz="2400" b="1" dirty="0" smtClean="0"/>
            </a:br>
            <a:r>
              <a:rPr lang="en-US" sz="2400" b="1" dirty="0" smtClean="0"/>
              <a:t>AES-128 but not AES-256, that should tell you something).</a:t>
            </a:r>
            <a:r>
              <a:rPr lang="en-US" sz="2400" b="1" dirty="0" smtClean="0"/>
              <a:t/>
            </a:r>
            <a:br>
              <a:rPr lang="en-US" sz="2400" b="1" dirty="0" smtClean="0"/>
            </a:br>
            <a:r>
              <a:rPr lang="en-US" sz="2400" b="1" dirty="0" smtClean="0"/>
              <a:t/>
            </a:r>
            <a:br>
              <a:rPr lang="en-US" sz="2400" b="1" dirty="0" smtClean="0"/>
            </a:br>
            <a:r>
              <a:rPr lang="en-US" sz="2400" b="1" dirty="0" smtClean="0"/>
              <a:t>It will ALSO </a:t>
            </a:r>
            <a:r>
              <a:rPr lang="en-US" sz="2400" b="1" dirty="0" smtClean="0"/>
              <a:t>typically </a:t>
            </a:r>
            <a:r>
              <a:rPr lang="en-US" sz="2400" b="1" dirty="0" smtClean="0"/>
              <a:t>involve permitting TLS 1.0 (which is </a:t>
            </a:r>
            <a:r>
              <a:rPr lang="en-US" sz="2400" b="1" dirty="0" smtClean="0"/>
              <a:t>DEFINITELY </a:t>
            </a:r>
            <a:r>
              <a:rPr lang="en-US" sz="2400" b="1" dirty="0" smtClean="0"/>
              <a:t>NOT </a:t>
            </a:r>
            <a:r>
              <a:rPr lang="en-US" sz="2400" b="1" dirty="0" smtClean="0"/>
              <a:t>GOOD)</a:t>
            </a:r>
            <a:r>
              <a:rPr lang="en-US" sz="2400" b="1" dirty="0" smtClean="0"/>
              <a:t>.</a:t>
            </a:r>
          </a:p>
        </p:txBody>
      </p:sp>
      <p:sp>
        <p:nvSpPr>
          <p:cNvPr id="4" name="Slide Number Placeholder 3"/>
          <p:cNvSpPr>
            <a:spLocks noGrp="1"/>
          </p:cNvSpPr>
          <p:nvPr>
            <p:ph type="sldNum" sz="quarter" idx="12"/>
          </p:nvPr>
        </p:nvSpPr>
        <p:spPr/>
        <p:txBody>
          <a:bodyPr/>
          <a:lstStyle/>
          <a:p>
            <a:fld id="{3243A768-3183-BF43-8E88-1711103CE1BD}" type="slidenum">
              <a:rPr lang="en-US" smtClean="0"/>
              <a:t>64</a:t>
            </a:fld>
            <a:endParaRPr lang="en-US"/>
          </a:p>
        </p:txBody>
      </p:sp>
    </p:spTree>
    <p:extLst>
      <p:ext uri="{BB962C8B-B14F-4D97-AF65-F5344CB8AC3E}">
        <p14:creationId xmlns:p14="http://schemas.microsoft.com/office/powerpoint/2010/main" val="16447346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66"/>
            <a:ext cx="8229600" cy="606490"/>
          </a:xfrm>
        </p:spPr>
        <p:txBody>
          <a:bodyPr>
            <a:normAutofit/>
          </a:bodyPr>
          <a:lstStyle/>
          <a:p>
            <a:r>
              <a:rPr lang="en-US" sz="3200" b="1" dirty="0" smtClean="0">
                <a:cs typeface="Times New Roman"/>
              </a:rPr>
              <a:t>(c) </a:t>
            </a:r>
            <a:r>
              <a:rPr lang="en-US" sz="3200" b="1" dirty="0" smtClean="0">
                <a:cs typeface="Times New Roman"/>
              </a:rPr>
              <a:t>Also, Do </a:t>
            </a:r>
            <a:r>
              <a:rPr lang="en-US" sz="3200" b="1" dirty="0" smtClean="0">
                <a:cs typeface="Times New Roman"/>
              </a:rPr>
              <a:t>NOT Use RC4 Ciphers</a:t>
            </a:r>
            <a:endParaRPr lang="en-US" sz="3200" b="1" dirty="0">
              <a:latin typeface="Times New Roman"/>
              <a:cs typeface="Times New Roman"/>
            </a:endParaRPr>
          </a:p>
        </p:txBody>
      </p:sp>
      <p:sp>
        <p:nvSpPr>
          <p:cNvPr id="3" name="Content Placeholder 2"/>
          <p:cNvSpPr>
            <a:spLocks noGrp="1"/>
          </p:cNvSpPr>
          <p:nvPr>
            <p:ph idx="1"/>
          </p:nvPr>
        </p:nvSpPr>
        <p:spPr>
          <a:xfrm>
            <a:off x="253999" y="900066"/>
            <a:ext cx="8624957" cy="5770195"/>
          </a:xfrm>
        </p:spPr>
        <p:txBody>
          <a:bodyPr>
            <a:normAutofit/>
          </a:bodyPr>
          <a:lstStyle/>
          <a:p>
            <a:r>
              <a:rPr lang="en-US" sz="2400" dirty="0" smtClean="0"/>
              <a:t>At the time of an earlier SSL/TLS attack (the BEAST vulnerability), RC4 (the only stream cipher that most SSL/TLS servers supported) became popular as a quick fix for that bug.</a:t>
            </a:r>
          </a:p>
          <a:p>
            <a:endParaRPr lang="en-US" sz="2400" dirty="0"/>
          </a:p>
          <a:p>
            <a:r>
              <a:rPr lang="en-US" sz="2400" dirty="0" smtClean="0"/>
              <a:t>We now know that RC4 is NOT a </a:t>
            </a:r>
            <a:r>
              <a:rPr lang="en-US" sz="2400" dirty="0"/>
              <a:t>safe option (</a:t>
            </a:r>
            <a:r>
              <a:rPr lang="en-US" sz="2400" dirty="0" smtClean="0"/>
              <a:t>see for example http</a:t>
            </a:r>
            <a:r>
              <a:rPr lang="en-US" sz="2400" dirty="0"/>
              <a:t>://</a:t>
            </a:r>
            <a:r>
              <a:rPr lang="en-US" sz="2400" dirty="0" err="1"/>
              <a:t>www.isg.rhul.ac.uk</a:t>
            </a:r>
            <a:r>
              <a:rPr lang="en-US" sz="2400" dirty="0"/>
              <a:t>/</a:t>
            </a:r>
            <a:r>
              <a:rPr lang="en-US" sz="2400" dirty="0" err="1"/>
              <a:t>tls</a:t>
            </a:r>
            <a:r>
              <a:rPr lang="en-US" sz="2400" dirty="0" smtClean="0"/>
              <a:t>/ ). </a:t>
            </a:r>
          </a:p>
          <a:p>
            <a:endParaRPr lang="en-US" sz="2400" dirty="0"/>
          </a:p>
          <a:p>
            <a:r>
              <a:rPr lang="en-US" sz="2400" dirty="0" smtClean="0"/>
              <a:t>We recommend that you </a:t>
            </a:r>
            <a:r>
              <a:rPr lang="en-US" sz="2400" b="1" dirty="0" smtClean="0"/>
              <a:t>DISABLE RC4</a:t>
            </a:r>
            <a:r>
              <a:rPr lang="en-US" sz="2400" dirty="0" smtClean="0"/>
              <a:t>, as </a:t>
            </a:r>
            <a:r>
              <a:rPr lang="en-US" sz="2400" dirty="0"/>
              <a:t>does </a:t>
            </a:r>
            <a:r>
              <a:rPr lang="en-US" sz="2400" dirty="0" smtClean="0"/>
              <a:t>Microsoft</a:t>
            </a:r>
            <a:r>
              <a:rPr lang="en-US" sz="2400" dirty="0"/>
              <a:t> </a:t>
            </a:r>
            <a:r>
              <a:rPr lang="en-US" sz="2400" dirty="0" smtClean="0"/>
              <a:t>("</a:t>
            </a:r>
            <a:r>
              <a:rPr lang="en-US" sz="2400" dirty="0"/>
              <a:t>Security Advisory 2868725: Recommendation to disable </a:t>
            </a:r>
            <a:r>
              <a:rPr lang="en-US" sz="2400" dirty="0" smtClean="0"/>
              <a:t>RC4," http</a:t>
            </a:r>
            <a:r>
              <a:rPr lang="en-US" sz="2400" dirty="0"/>
              <a:t>://blogs.technet.com/b/srd/archive/2013/11/12/security-advisory-2868725-recommendation-to-disable-rc4.</a:t>
            </a:r>
            <a:r>
              <a:rPr lang="en-US" sz="2400" dirty="0" smtClean="0"/>
              <a:t>aspx )</a:t>
            </a:r>
          </a:p>
          <a:p>
            <a:endParaRPr lang="en-US" sz="2400" dirty="0"/>
          </a:p>
          <a:p>
            <a:r>
              <a:rPr lang="en-US" sz="2400" dirty="0" smtClean="0"/>
              <a:t>See </a:t>
            </a:r>
            <a:r>
              <a:rPr lang="en-US" sz="2400" dirty="0"/>
              <a:t>also </a:t>
            </a:r>
            <a:r>
              <a:rPr lang="en-US" sz="2400" dirty="0" smtClean="0"/>
              <a:t>the IETF Draft "</a:t>
            </a:r>
            <a:r>
              <a:rPr lang="en-US" sz="2400" dirty="0"/>
              <a:t>Prohibiting RC4 Cipher </a:t>
            </a:r>
            <a:r>
              <a:rPr lang="en-US" sz="2400" dirty="0" smtClean="0"/>
              <a:t>Suites,"</a:t>
            </a:r>
            <a:br>
              <a:rPr lang="en-US" sz="2400" dirty="0" smtClean="0"/>
            </a:br>
            <a:r>
              <a:rPr lang="en-US" sz="2400" dirty="0" smtClean="0"/>
              <a:t>https://tools.ietf.org/html/draft-ietf-tls-prohibiting-rc4-01</a:t>
            </a:r>
          </a:p>
        </p:txBody>
      </p:sp>
      <p:sp>
        <p:nvSpPr>
          <p:cNvPr id="4" name="Slide Number Placeholder 3"/>
          <p:cNvSpPr>
            <a:spLocks noGrp="1"/>
          </p:cNvSpPr>
          <p:nvPr>
            <p:ph type="sldNum" sz="quarter" idx="12"/>
          </p:nvPr>
        </p:nvSpPr>
        <p:spPr/>
        <p:txBody>
          <a:bodyPr/>
          <a:lstStyle/>
          <a:p>
            <a:fld id="{3243A768-3183-BF43-8E88-1711103CE1BD}" type="slidenum">
              <a:rPr lang="en-US" smtClean="0"/>
              <a:t>65</a:t>
            </a:fld>
            <a:endParaRPr lang="en-US"/>
          </a:p>
        </p:txBody>
      </p:sp>
    </p:spTree>
    <p:extLst>
      <p:ext uri="{BB962C8B-B14F-4D97-AF65-F5344CB8AC3E}">
        <p14:creationId xmlns:p14="http://schemas.microsoft.com/office/powerpoint/2010/main" val="1657068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5443"/>
            <a:ext cx="8817535" cy="475234"/>
          </a:xfrm>
        </p:spPr>
        <p:txBody>
          <a:bodyPr>
            <a:normAutofit/>
          </a:bodyPr>
          <a:lstStyle/>
          <a:p>
            <a:r>
              <a:rPr lang="en-US" sz="3200" b="1" dirty="0" smtClean="0"/>
              <a:t>Nice Summary of RC4 (vs. TLS 1.2) Security</a:t>
            </a:r>
            <a:endParaRPr lang="en-US" sz="3200" b="1" dirty="0"/>
          </a:p>
        </p:txBody>
      </p:sp>
      <p:sp>
        <p:nvSpPr>
          <p:cNvPr id="4" name="Slide Number Placeholder 3"/>
          <p:cNvSpPr>
            <a:spLocks noGrp="1"/>
          </p:cNvSpPr>
          <p:nvPr>
            <p:ph type="sldNum" sz="quarter" idx="12"/>
          </p:nvPr>
        </p:nvSpPr>
        <p:spPr/>
        <p:txBody>
          <a:bodyPr/>
          <a:lstStyle/>
          <a:p>
            <a:fld id="{002A55A4-26E8-5743-9107-115BF5688B2A}" type="slidenum">
              <a:rPr lang="en-US" smtClean="0">
                <a:solidFill>
                  <a:prstClr val="black">
                    <a:tint val="75000"/>
                  </a:prstClr>
                </a:solidFill>
              </a:rPr>
              <a:pPr/>
              <a:t>66</a:t>
            </a:fld>
            <a:endParaRPr lang="en-US">
              <a:solidFill>
                <a:prstClr val="black">
                  <a:tint val="75000"/>
                </a:prstClr>
              </a:solidFill>
            </a:endParaRPr>
          </a:p>
        </p:txBody>
      </p:sp>
      <p:pic>
        <p:nvPicPr>
          <p:cNvPr id="6" name="Picture 5" descr="cipher-securit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14" y="812522"/>
            <a:ext cx="7444919" cy="4963279"/>
          </a:xfrm>
          <a:prstGeom prst="rect">
            <a:avLst/>
          </a:prstGeom>
        </p:spPr>
      </p:pic>
      <p:sp>
        <p:nvSpPr>
          <p:cNvPr id="7" name="TextBox 6"/>
          <p:cNvSpPr txBox="1"/>
          <p:nvPr/>
        </p:nvSpPr>
        <p:spPr>
          <a:xfrm>
            <a:off x="1062474" y="6156295"/>
            <a:ext cx="6750566" cy="400110"/>
          </a:xfrm>
          <a:prstGeom prst="rect">
            <a:avLst/>
          </a:prstGeom>
          <a:noFill/>
        </p:spPr>
        <p:txBody>
          <a:bodyPr wrap="none" rtlCol="0">
            <a:spAutoFit/>
          </a:bodyPr>
          <a:lstStyle/>
          <a:p>
            <a:r>
              <a:rPr lang="en-US" sz="2000" dirty="0">
                <a:solidFill>
                  <a:prstClr val="black"/>
                </a:solidFill>
                <a:latin typeface="Times New Roman"/>
                <a:cs typeface="Times New Roman"/>
              </a:rPr>
              <a:t>Source: http://en.wikipedia.org/wiki/</a:t>
            </a:r>
            <a:r>
              <a:rPr lang="en-US" sz="2000" dirty="0" err="1">
                <a:solidFill>
                  <a:prstClr val="black"/>
                </a:solidFill>
                <a:latin typeface="Times New Roman"/>
                <a:cs typeface="Times New Roman"/>
              </a:rPr>
              <a:t>Transport_Layer_Security</a:t>
            </a:r>
            <a:endParaRPr lang="en-US" sz="2000" dirty="0">
              <a:solidFill>
                <a:prstClr val="black"/>
              </a:solidFill>
              <a:latin typeface="Times New Roman"/>
              <a:cs typeface="Times New Roman"/>
            </a:endParaRPr>
          </a:p>
        </p:txBody>
      </p:sp>
    </p:spTree>
    <p:extLst>
      <p:ext uri="{BB962C8B-B14F-4D97-AF65-F5344CB8AC3E}">
        <p14:creationId xmlns:p14="http://schemas.microsoft.com/office/powerpoint/2010/main" val="11422653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65"/>
            <a:ext cx="8229600" cy="836505"/>
          </a:xfrm>
        </p:spPr>
        <p:txBody>
          <a:bodyPr>
            <a:normAutofit/>
          </a:bodyPr>
          <a:lstStyle/>
          <a:p>
            <a:r>
              <a:rPr lang="en-US" sz="3200" b="1" dirty="0" smtClean="0">
                <a:solidFill>
                  <a:srgbClr val="FF0000"/>
                </a:solidFill>
                <a:cs typeface="Times New Roman"/>
              </a:rPr>
              <a:t>(d) DO NOT USE</a:t>
            </a:r>
            <a:r>
              <a:rPr lang="en-US" sz="3200" b="1" dirty="0" smtClean="0">
                <a:cs typeface="Times New Roman"/>
              </a:rPr>
              <a:t> </a:t>
            </a:r>
            <a:r>
              <a:rPr lang="en-US" sz="3200" b="1" dirty="0" smtClean="0">
                <a:cs typeface="Times New Roman"/>
              </a:rPr>
              <a:t>the NULL "Cipher" </a:t>
            </a:r>
            <a:r>
              <a:rPr lang="en-US" sz="3200" b="1" dirty="0" smtClean="0">
                <a:cs typeface="Times New Roman"/>
              </a:rPr>
              <a:t>Suites</a:t>
            </a:r>
            <a:endParaRPr lang="en-US" sz="3200" b="1" dirty="0">
              <a:latin typeface="Times New Roman"/>
              <a:cs typeface="Times New Roman"/>
            </a:endParaRPr>
          </a:p>
        </p:txBody>
      </p:sp>
      <p:sp>
        <p:nvSpPr>
          <p:cNvPr id="3" name="Content Placeholder 2"/>
          <p:cNvSpPr>
            <a:spLocks noGrp="1"/>
          </p:cNvSpPr>
          <p:nvPr>
            <p:ph idx="1"/>
          </p:nvPr>
        </p:nvSpPr>
        <p:spPr>
          <a:xfrm>
            <a:off x="253999" y="1220089"/>
            <a:ext cx="8624957" cy="5450172"/>
          </a:xfrm>
        </p:spPr>
        <p:txBody>
          <a:bodyPr>
            <a:normAutofit/>
          </a:bodyPr>
          <a:lstStyle/>
          <a:p>
            <a:r>
              <a:rPr lang="en-US" sz="2400" dirty="0" smtClean="0"/>
              <a:t>You should also not use the NULL cipher suites because that doesn't involve doing ANY encryption! </a:t>
            </a:r>
            <a:r>
              <a:rPr lang="en-US" sz="2400" dirty="0" err="1" smtClean="0"/>
              <a:t>Doh</a:t>
            </a:r>
            <a:r>
              <a:rPr lang="en-US" sz="2400" dirty="0" smtClean="0"/>
              <a:t>!</a:t>
            </a:r>
            <a:br>
              <a:rPr lang="en-US" sz="2400" dirty="0" smtClean="0"/>
            </a:br>
            <a:r>
              <a:rPr lang="en-US" sz="2400" dirty="0" smtClean="0"/>
              <a:t/>
            </a:r>
            <a:br>
              <a:rPr lang="en-US" sz="2400" dirty="0" smtClean="0"/>
            </a:br>
            <a:r>
              <a:rPr lang="en-US" sz="2400" dirty="0" smtClean="0"/>
              <a:t>$ </a:t>
            </a:r>
            <a:r>
              <a:rPr lang="en-US" sz="2400" dirty="0"/>
              <a:t>openssl ciphers </a:t>
            </a:r>
            <a:r>
              <a:rPr lang="en-US" sz="2400" dirty="0" smtClean="0">
                <a:solidFill>
                  <a:srgbClr val="FF0000"/>
                </a:solidFill>
              </a:rPr>
              <a:t>NULL</a:t>
            </a:r>
            <a:r>
              <a:rPr lang="en-US" sz="2400" dirty="0" smtClean="0"/>
              <a:t/>
            </a:r>
            <a:br>
              <a:rPr lang="en-US" sz="2400" dirty="0" smtClean="0"/>
            </a:br>
            <a:r>
              <a:rPr lang="en-US" sz="2400" dirty="0"/>
              <a:t>ECDHE-RSA-NULL-SHA:ECDHE-ECDSA-</a:t>
            </a:r>
            <a:r>
              <a:rPr lang="en-US" sz="2400" dirty="0" smtClean="0"/>
              <a:t>NULL-SHA:</a:t>
            </a:r>
            <a:br>
              <a:rPr lang="en-US" sz="2400" dirty="0" smtClean="0"/>
            </a:br>
            <a:r>
              <a:rPr lang="en-US" sz="2400" dirty="0" smtClean="0"/>
              <a:t>AECDH</a:t>
            </a:r>
            <a:r>
              <a:rPr lang="en-US" sz="2400" dirty="0"/>
              <a:t>-NULL-SHA:ECDH-RSA-NULL-SHA</a:t>
            </a:r>
            <a:r>
              <a:rPr lang="en-US" sz="2400" dirty="0" smtClean="0"/>
              <a:t>:</a:t>
            </a:r>
            <a:br>
              <a:rPr lang="en-US" sz="2400" dirty="0" smtClean="0"/>
            </a:br>
            <a:r>
              <a:rPr lang="en-US" sz="2400" dirty="0" smtClean="0"/>
              <a:t>ECDHE-CDSA-NULL</a:t>
            </a:r>
            <a:r>
              <a:rPr lang="en-US" sz="2400" dirty="0"/>
              <a:t>-SHA:NULL-SHA256</a:t>
            </a:r>
            <a:r>
              <a:rPr lang="en-US" sz="2400" dirty="0" smtClean="0"/>
              <a:t>:</a:t>
            </a:r>
            <a:br>
              <a:rPr lang="en-US" sz="2400" dirty="0" smtClean="0"/>
            </a:br>
            <a:r>
              <a:rPr lang="en-US" sz="2400" dirty="0" smtClean="0"/>
              <a:t>NULL</a:t>
            </a:r>
            <a:r>
              <a:rPr lang="en-US" sz="2400" dirty="0"/>
              <a:t>-SHA:NULL-</a:t>
            </a:r>
            <a:r>
              <a:rPr lang="en-US" sz="2400" dirty="0" smtClean="0"/>
              <a:t>MD5</a:t>
            </a:r>
            <a:br>
              <a:rPr lang="en-US" sz="2400" dirty="0" smtClean="0"/>
            </a:br>
            <a:r>
              <a:rPr lang="en-US" sz="2400" dirty="0" smtClean="0"/>
              <a:t/>
            </a:r>
            <a:br>
              <a:rPr lang="en-US" sz="2400" dirty="0" smtClean="0"/>
            </a:br>
            <a:r>
              <a:rPr lang="en-US" sz="2400" dirty="0" smtClean="0"/>
              <a:t>Let me </a:t>
            </a:r>
            <a:r>
              <a:rPr lang="en-US" sz="2400" dirty="0" err="1" smtClean="0"/>
              <a:t>emphasive</a:t>
            </a:r>
            <a:r>
              <a:rPr lang="en-US" sz="2400" dirty="0" smtClean="0"/>
              <a:t>:</a:t>
            </a:r>
            <a:br>
              <a:rPr lang="en-US" sz="2400" dirty="0" smtClean="0"/>
            </a:br>
            <a:r>
              <a:rPr lang="en-US" sz="2400" dirty="0" smtClean="0"/>
              <a:t/>
            </a:r>
            <a:br>
              <a:rPr lang="en-US" sz="2400" dirty="0" smtClean="0"/>
            </a:br>
            <a:r>
              <a:rPr lang="en-US" sz="2400" b="1" dirty="0" smtClean="0"/>
              <a:t>Do NOT </a:t>
            </a:r>
            <a:r>
              <a:rPr lang="en-US" sz="2400" b="1" dirty="0" smtClean="0"/>
              <a:t>make a mistake and accidental </a:t>
            </a:r>
            <a:r>
              <a:rPr lang="en-US" sz="2400" b="1" dirty="0" smtClean="0"/>
              <a:t>end up using the </a:t>
            </a:r>
            <a:r>
              <a:rPr lang="en-US" sz="2400" b="1" dirty="0" smtClean="0"/>
              <a:t>NULL cipher suites</a:t>
            </a:r>
          </a:p>
        </p:txBody>
      </p:sp>
      <p:sp>
        <p:nvSpPr>
          <p:cNvPr id="4" name="Slide Number Placeholder 3"/>
          <p:cNvSpPr>
            <a:spLocks noGrp="1"/>
          </p:cNvSpPr>
          <p:nvPr>
            <p:ph type="sldNum" sz="quarter" idx="12"/>
          </p:nvPr>
        </p:nvSpPr>
        <p:spPr/>
        <p:txBody>
          <a:bodyPr/>
          <a:lstStyle/>
          <a:p>
            <a:fld id="{3243A768-3183-BF43-8E88-1711103CE1BD}" type="slidenum">
              <a:rPr lang="en-US" smtClean="0"/>
              <a:t>67</a:t>
            </a:fld>
            <a:endParaRPr lang="en-US"/>
          </a:p>
        </p:txBody>
      </p:sp>
    </p:spTree>
    <p:extLst>
      <p:ext uri="{BB962C8B-B14F-4D97-AF65-F5344CB8AC3E}">
        <p14:creationId xmlns:p14="http://schemas.microsoft.com/office/powerpoint/2010/main" val="15841047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999" y="143565"/>
            <a:ext cx="8624957" cy="784087"/>
          </a:xfrm>
        </p:spPr>
        <p:txBody>
          <a:bodyPr>
            <a:normAutofit/>
          </a:bodyPr>
          <a:lstStyle/>
          <a:p>
            <a:r>
              <a:rPr lang="en-US" sz="3200" b="1" dirty="0" smtClean="0">
                <a:cs typeface="Times New Roman"/>
              </a:rPr>
              <a:t>Other Cipher Suites You Should Also </a:t>
            </a:r>
            <a:r>
              <a:rPr lang="en-US" sz="3200" b="1" u="sng" dirty="0" smtClean="0">
                <a:cs typeface="Times New Roman"/>
              </a:rPr>
              <a:t>NOT</a:t>
            </a:r>
            <a:r>
              <a:rPr lang="en-US" sz="3200" b="1" dirty="0" smtClean="0">
                <a:cs typeface="Times New Roman"/>
              </a:rPr>
              <a:t> Use</a:t>
            </a:r>
            <a:endParaRPr lang="en-US" sz="3200" b="1" dirty="0">
              <a:latin typeface="Times New Roman"/>
              <a:cs typeface="Times New Roman"/>
            </a:endParaRPr>
          </a:p>
        </p:txBody>
      </p:sp>
      <p:sp>
        <p:nvSpPr>
          <p:cNvPr id="3" name="Content Placeholder 2"/>
          <p:cNvSpPr>
            <a:spLocks noGrp="1"/>
          </p:cNvSpPr>
          <p:nvPr>
            <p:ph idx="1"/>
          </p:nvPr>
        </p:nvSpPr>
        <p:spPr>
          <a:xfrm>
            <a:off x="253999" y="1016000"/>
            <a:ext cx="8624957" cy="5654261"/>
          </a:xfrm>
        </p:spPr>
        <p:txBody>
          <a:bodyPr>
            <a:normAutofit/>
          </a:bodyPr>
          <a:lstStyle/>
          <a:p>
            <a:r>
              <a:rPr lang="en-US" sz="2400" b="1" dirty="0" smtClean="0"/>
              <a:t>DO NOT </a:t>
            </a:r>
            <a:r>
              <a:rPr lang="en-US" sz="2400" b="1" dirty="0"/>
              <a:t>USE </a:t>
            </a:r>
            <a:r>
              <a:rPr lang="en-US" sz="2400" b="1" dirty="0">
                <a:solidFill>
                  <a:srgbClr val="FF0000"/>
                </a:solidFill>
              </a:rPr>
              <a:t>"</a:t>
            </a:r>
            <a:r>
              <a:rPr lang="en-US" sz="2400" b="1" dirty="0" smtClean="0">
                <a:solidFill>
                  <a:srgbClr val="FF0000"/>
                </a:solidFill>
              </a:rPr>
              <a:t>Export" </a:t>
            </a:r>
            <a:r>
              <a:rPr lang="en-US" sz="2400" b="1" dirty="0">
                <a:solidFill>
                  <a:srgbClr val="FF0000"/>
                </a:solidFill>
              </a:rPr>
              <a:t>or "</a:t>
            </a:r>
            <a:r>
              <a:rPr lang="en-US" sz="2400" b="1" dirty="0" smtClean="0">
                <a:solidFill>
                  <a:srgbClr val="FF0000"/>
                </a:solidFill>
              </a:rPr>
              <a:t>Low" </a:t>
            </a:r>
            <a:r>
              <a:rPr lang="en-US" sz="2400" b="1" dirty="0">
                <a:solidFill>
                  <a:srgbClr val="FF0000"/>
                </a:solidFill>
              </a:rPr>
              <a:t>grade (weak)</a:t>
            </a:r>
            <a:r>
              <a:rPr lang="en-US" sz="2400" b="1" dirty="0"/>
              <a:t> ciphers..</a:t>
            </a:r>
            <a:r>
              <a:rPr lang="en-US" sz="2400" b="1" dirty="0" smtClean="0"/>
              <a:t>.</a:t>
            </a:r>
            <a:br>
              <a:rPr lang="en-US" sz="2400" b="1" dirty="0" smtClean="0"/>
            </a:br>
            <a:r>
              <a:rPr lang="en-US" sz="2400" dirty="0" smtClean="0"/>
              <a:t>$ </a:t>
            </a:r>
            <a:r>
              <a:rPr lang="en-US" sz="2400" dirty="0"/>
              <a:t>openssl ciphers EXPORT,</a:t>
            </a:r>
            <a:r>
              <a:rPr lang="en-US" sz="2400" dirty="0" smtClean="0"/>
              <a:t>LOW</a:t>
            </a:r>
          </a:p>
          <a:p>
            <a:endParaRPr lang="en-US" sz="2400" dirty="0" smtClean="0"/>
          </a:p>
          <a:p>
            <a:r>
              <a:rPr lang="en-US" sz="2400" b="1" dirty="0" smtClean="0"/>
              <a:t>DO NOT </a:t>
            </a:r>
            <a:r>
              <a:rPr lang="en-US" sz="2400" b="1" dirty="0"/>
              <a:t>USE </a:t>
            </a:r>
            <a:r>
              <a:rPr lang="en-US" sz="2400" b="1" dirty="0" smtClean="0">
                <a:solidFill>
                  <a:srgbClr val="FF0000"/>
                </a:solidFill>
              </a:rPr>
              <a:t>"DES"</a:t>
            </a:r>
            <a:r>
              <a:rPr lang="en-US" sz="2400" b="1" dirty="0" smtClean="0"/>
              <a:t> ciphers</a:t>
            </a:r>
            <a:br>
              <a:rPr lang="en-US" sz="2400" b="1" dirty="0" smtClean="0"/>
            </a:br>
            <a:r>
              <a:rPr lang="en-US" sz="2400" dirty="0" smtClean="0"/>
              <a:t>$ </a:t>
            </a:r>
            <a:r>
              <a:rPr lang="en-US" sz="2400" dirty="0"/>
              <a:t>openssl ciphers </a:t>
            </a:r>
            <a:r>
              <a:rPr lang="en-US" sz="2400" dirty="0" smtClean="0"/>
              <a:t>DES</a:t>
            </a:r>
          </a:p>
          <a:p>
            <a:endParaRPr lang="en-US" sz="2400" b="1" dirty="0"/>
          </a:p>
          <a:p>
            <a:r>
              <a:rPr lang="en-US" sz="2400" b="1" dirty="0" smtClean="0"/>
              <a:t>DO NOT </a:t>
            </a:r>
            <a:r>
              <a:rPr lang="en-US" sz="2400" b="1" dirty="0"/>
              <a:t>USE </a:t>
            </a:r>
            <a:r>
              <a:rPr lang="en-US" sz="2400" b="1" dirty="0">
                <a:solidFill>
                  <a:srgbClr val="FF0000"/>
                </a:solidFill>
              </a:rPr>
              <a:t>"MD5" </a:t>
            </a:r>
            <a:r>
              <a:rPr lang="en-US" sz="2400" b="1" dirty="0" smtClean="0"/>
              <a:t>(this includes ALL </a:t>
            </a:r>
            <a:r>
              <a:rPr lang="en-US" sz="2400" b="1" dirty="0"/>
              <a:t>SSLv2 ciphers)..</a:t>
            </a:r>
            <a:r>
              <a:rPr lang="en-US" sz="2400" b="1" dirty="0" smtClean="0"/>
              <a:t>.</a:t>
            </a:r>
            <a:br>
              <a:rPr lang="en-US" sz="2400" b="1" dirty="0" smtClean="0"/>
            </a:br>
            <a:r>
              <a:rPr lang="en-US" sz="2400" dirty="0" smtClean="0"/>
              <a:t>$ </a:t>
            </a:r>
            <a:r>
              <a:rPr lang="en-US" sz="2400" dirty="0"/>
              <a:t>openssl ciphers </a:t>
            </a:r>
            <a:r>
              <a:rPr lang="en-US" sz="2400" dirty="0" smtClean="0"/>
              <a:t>MD5</a:t>
            </a:r>
          </a:p>
          <a:p>
            <a:endParaRPr lang="en-US" sz="2400" dirty="0"/>
          </a:p>
          <a:p>
            <a:r>
              <a:rPr lang="en-US" sz="2400" dirty="0" smtClean="0"/>
              <a:t>The above are ALL weak!</a:t>
            </a:r>
          </a:p>
          <a:p>
            <a:endParaRPr lang="en-US" sz="2400" dirty="0"/>
          </a:p>
          <a:p>
            <a:r>
              <a:rPr lang="en-US" sz="2400" dirty="0" smtClean="0"/>
              <a:t>Speaking of wanting strong ciphers, is there anything stronger than RSA-4096?</a:t>
            </a:r>
            <a:endParaRPr lang="en-US" sz="2400" dirty="0" smtClean="0"/>
          </a:p>
        </p:txBody>
      </p:sp>
      <p:sp>
        <p:nvSpPr>
          <p:cNvPr id="4" name="Slide Number Placeholder 3"/>
          <p:cNvSpPr>
            <a:spLocks noGrp="1"/>
          </p:cNvSpPr>
          <p:nvPr>
            <p:ph type="sldNum" sz="quarter" idx="12"/>
          </p:nvPr>
        </p:nvSpPr>
        <p:spPr/>
        <p:txBody>
          <a:bodyPr/>
          <a:lstStyle/>
          <a:p>
            <a:fld id="{3243A768-3183-BF43-8E88-1711103CE1BD}" type="slidenum">
              <a:rPr lang="en-US" smtClean="0"/>
              <a:t>68</a:t>
            </a:fld>
            <a:endParaRPr lang="en-US"/>
          </a:p>
        </p:txBody>
      </p:sp>
    </p:spTree>
    <p:extLst>
      <p:ext uri="{BB962C8B-B14F-4D97-AF65-F5344CB8AC3E}">
        <p14:creationId xmlns:p14="http://schemas.microsoft.com/office/powerpoint/2010/main" val="28871400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70340"/>
            <a:ext cx="7772400" cy="1470025"/>
          </a:xfrm>
        </p:spPr>
        <p:txBody>
          <a:bodyPr>
            <a:normAutofit/>
          </a:bodyPr>
          <a:lstStyle/>
          <a:p>
            <a:r>
              <a:rPr lang="en-US" sz="3200" b="1" dirty="0">
                <a:cs typeface="Times New Roman"/>
              </a:rPr>
              <a:t>Part </a:t>
            </a:r>
            <a:r>
              <a:rPr lang="en-US" sz="3200" b="1" dirty="0" smtClean="0">
                <a:cs typeface="Times New Roman"/>
              </a:rPr>
              <a:t>5. Elliptic Curve Crypto (ECC)</a:t>
            </a:r>
            <a:endParaRPr lang="en-US" sz="3200" dirty="0"/>
          </a:p>
        </p:txBody>
      </p:sp>
    </p:spTree>
    <p:extLst>
      <p:ext uri="{BB962C8B-B14F-4D97-AF65-F5344CB8AC3E}">
        <p14:creationId xmlns:p14="http://schemas.microsoft.com/office/powerpoint/2010/main" val="424960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65"/>
            <a:ext cx="8229600" cy="784087"/>
          </a:xfrm>
        </p:spPr>
        <p:txBody>
          <a:bodyPr>
            <a:normAutofit/>
          </a:bodyPr>
          <a:lstStyle/>
          <a:p>
            <a:r>
              <a:rPr lang="en-US" sz="3200" b="1" dirty="0" smtClean="0">
                <a:cs typeface="Times New Roman"/>
              </a:rPr>
              <a:t>Getting From An "F" to An "A+"</a:t>
            </a:r>
            <a:endParaRPr lang="en-US" sz="3200" b="1" dirty="0">
              <a:latin typeface="Times New Roman"/>
              <a:cs typeface="Times New Roman"/>
            </a:endParaRPr>
          </a:p>
        </p:txBody>
      </p:sp>
      <p:sp>
        <p:nvSpPr>
          <p:cNvPr id="3" name="Content Placeholder 2"/>
          <p:cNvSpPr>
            <a:spLocks noGrp="1"/>
          </p:cNvSpPr>
          <p:nvPr>
            <p:ph idx="1"/>
          </p:nvPr>
        </p:nvSpPr>
        <p:spPr>
          <a:xfrm>
            <a:off x="253999" y="1016000"/>
            <a:ext cx="8624957" cy="5654261"/>
          </a:xfrm>
        </p:spPr>
        <p:txBody>
          <a:bodyPr>
            <a:normAutofit/>
          </a:bodyPr>
          <a:lstStyle/>
          <a:p>
            <a:r>
              <a:rPr lang="en-US" sz="2400" dirty="0" smtClean="0"/>
              <a:t>Let me emphasize that while we talk about "F" "grades" and "A+" "grades," the "grades" themselves are NOT the actual objective. </a:t>
            </a:r>
            <a:br>
              <a:rPr lang="en-US" sz="2400" dirty="0" smtClean="0"/>
            </a:br>
            <a:r>
              <a:rPr lang="en-US" sz="2400" dirty="0" smtClean="0"/>
              <a:t>Those "grades" are just a proxy for the actual objective -- having a cryptographically secure system. The grades just provide an easy way for us to "keep score" or "measure how we're doing."</a:t>
            </a:r>
            <a:endParaRPr lang="en-US" sz="2400" dirty="0"/>
          </a:p>
          <a:p>
            <a:endParaRPr lang="en-US" sz="2400" dirty="0" smtClean="0"/>
          </a:p>
          <a:p>
            <a:r>
              <a:rPr lang="en-US" sz="2400" dirty="0" smtClean="0"/>
              <a:t>The process of fixing a cryptographically insecure server isn't magic. There are a relatively small and straightforward set of steps that mere mortals can and should take. YOU should take these steps for all of your secure servers.</a:t>
            </a:r>
          </a:p>
          <a:p>
            <a:endParaRPr lang="en-US" sz="2400" dirty="0"/>
          </a:p>
          <a:p>
            <a:r>
              <a:rPr lang="en-US" sz="2400" dirty="0" smtClean="0"/>
              <a:t>We're going to go over what's involved, organized around the areas shown in the Qualys tester. We're also going to cover some additional cryptographic topics that are new/timely.</a:t>
            </a:r>
          </a:p>
        </p:txBody>
      </p:sp>
      <p:sp>
        <p:nvSpPr>
          <p:cNvPr id="4" name="Slide Number Placeholder 3"/>
          <p:cNvSpPr>
            <a:spLocks noGrp="1"/>
          </p:cNvSpPr>
          <p:nvPr>
            <p:ph type="sldNum" sz="quarter" idx="12"/>
          </p:nvPr>
        </p:nvSpPr>
        <p:spPr/>
        <p:txBody>
          <a:bodyPr/>
          <a:lstStyle/>
          <a:p>
            <a:fld id="{3243A768-3183-BF43-8E88-1711103CE1BD}" type="slidenum">
              <a:rPr lang="en-US" smtClean="0"/>
              <a:t>7</a:t>
            </a:fld>
            <a:endParaRPr lang="en-US"/>
          </a:p>
        </p:txBody>
      </p:sp>
    </p:spTree>
    <p:extLst>
      <p:ext uri="{BB962C8B-B14F-4D97-AF65-F5344CB8AC3E}">
        <p14:creationId xmlns:p14="http://schemas.microsoft.com/office/powerpoint/2010/main" val="103701582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533920"/>
          </a:xfrm>
        </p:spPr>
        <p:txBody>
          <a:bodyPr>
            <a:normAutofit/>
          </a:bodyPr>
          <a:lstStyle/>
          <a:p>
            <a:r>
              <a:rPr lang="en-US" sz="3200" b="1" dirty="0" smtClean="0"/>
              <a:t>RSA Public Key Crypto vs. ECC</a:t>
            </a:r>
            <a:endParaRPr lang="en-US" sz="3200" b="1" dirty="0"/>
          </a:p>
        </p:txBody>
      </p:sp>
      <p:sp>
        <p:nvSpPr>
          <p:cNvPr id="3" name="Content Placeholder 2"/>
          <p:cNvSpPr>
            <a:spLocks noGrp="1"/>
          </p:cNvSpPr>
          <p:nvPr>
            <p:ph idx="1"/>
          </p:nvPr>
        </p:nvSpPr>
        <p:spPr>
          <a:xfrm>
            <a:off x="167725" y="802105"/>
            <a:ext cx="8817535" cy="5835733"/>
          </a:xfrm>
        </p:spPr>
        <p:txBody>
          <a:bodyPr>
            <a:normAutofit/>
          </a:bodyPr>
          <a:lstStyle/>
          <a:p>
            <a:r>
              <a:rPr lang="en-US" sz="2400" dirty="0" smtClean="0"/>
              <a:t>Traditionally, </a:t>
            </a:r>
            <a:r>
              <a:rPr lang="en-US" sz="2400" b="1" dirty="0" smtClean="0"/>
              <a:t>RSA public key crypto has been based around our (limited) ability to quickly factor large integers. </a:t>
            </a:r>
            <a:r>
              <a:rPr lang="en-US" sz="2400" dirty="0" smtClean="0"/>
              <a:t> For those who may have forgotten factoring from high school or grade school, factoring is the ability to find numbers that divide into an integer evenly. For example, 3 and 5 are factors of 15. While that's easy, factoring a 2048 </a:t>
            </a:r>
            <a:r>
              <a:rPr lang="en-US" sz="2400" dirty="0" smtClean="0"/>
              <a:t>or 4096 bit-long </a:t>
            </a:r>
            <a:r>
              <a:rPr lang="en-US" sz="2400" dirty="0" smtClean="0"/>
              <a:t>integer is just a *bit* more difficult.</a:t>
            </a:r>
          </a:p>
          <a:p>
            <a:r>
              <a:rPr lang="en-US" sz="2400" dirty="0" smtClean="0"/>
              <a:t>About ten years ago, the community began </a:t>
            </a:r>
            <a:r>
              <a:rPr lang="en-US" sz="2400" dirty="0" smtClean="0"/>
              <a:t>to work on moving </a:t>
            </a:r>
            <a:r>
              <a:rPr lang="en-US" sz="2400" dirty="0" smtClean="0"/>
              <a:t>to </a:t>
            </a:r>
            <a:r>
              <a:rPr lang="en-US" sz="2400" b="1" dirty="0" smtClean="0"/>
              <a:t>elliptic curve </a:t>
            </a:r>
            <a:r>
              <a:rPr lang="en-US" sz="2400" dirty="0" smtClean="0"/>
              <a:t>cryptography, which relies on the difficulty of solving the discrete logarithm problem. You likely </a:t>
            </a:r>
            <a:r>
              <a:rPr lang="en-US" sz="2400" b="1" i="1" dirty="0" smtClean="0"/>
              <a:t>didn't study </a:t>
            </a:r>
            <a:r>
              <a:rPr lang="en-US" sz="2400" dirty="0" smtClean="0"/>
              <a:t>the discrete logarithm problem in grade school or high school.</a:t>
            </a:r>
            <a:r>
              <a:rPr lang="en-US" sz="2400" dirty="0"/>
              <a:t> </a:t>
            </a:r>
            <a:r>
              <a:rPr lang="en-US" sz="2400" dirty="0" smtClean="0">
                <a:sym typeface="Wingdings"/>
              </a:rPr>
              <a:t></a:t>
            </a:r>
          </a:p>
          <a:p>
            <a:r>
              <a:rPr lang="en-US" sz="2400" dirty="0" smtClean="0"/>
              <a:t>The best (relatively) easy-to-understand introduction to elliptic curves that I've seen is </a:t>
            </a:r>
            <a:r>
              <a:rPr lang="en-US" sz="2400" dirty="0"/>
              <a:t>probably this one:</a:t>
            </a:r>
            <a:br>
              <a:rPr lang="en-US" sz="2400" dirty="0"/>
            </a:br>
            <a:r>
              <a:rPr lang="en-US" sz="2400" dirty="0"/>
              <a:t>http://arstechnica.com/security/2013/10/a-relatively-easy-to-understand-primer-on-elliptic-curve-cryptography/</a:t>
            </a:r>
            <a:endParaRPr lang="en-US" sz="2400" dirty="0" smtClean="0"/>
          </a:p>
        </p:txBody>
      </p:sp>
      <p:sp>
        <p:nvSpPr>
          <p:cNvPr id="4" name="Slide Number Placeholder 3"/>
          <p:cNvSpPr>
            <a:spLocks noGrp="1"/>
          </p:cNvSpPr>
          <p:nvPr>
            <p:ph type="sldNum" sz="quarter" idx="12"/>
          </p:nvPr>
        </p:nvSpPr>
        <p:spPr/>
        <p:txBody>
          <a:bodyPr/>
          <a:lstStyle/>
          <a:p>
            <a:fld id="{002A55A4-26E8-5743-9107-115BF5688B2A}" type="slidenum">
              <a:rPr lang="en-US" smtClean="0"/>
              <a:t>70</a:t>
            </a:fld>
            <a:endParaRPr lang="en-US" dirty="0"/>
          </a:p>
        </p:txBody>
      </p:sp>
    </p:spTree>
    <p:extLst>
      <p:ext uri="{BB962C8B-B14F-4D97-AF65-F5344CB8AC3E}">
        <p14:creationId xmlns:p14="http://schemas.microsoft.com/office/powerpoint/2010/main" val="40796499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533920"/>
          </a:xfrm>
        </p:spPr>
        <p:txBody>
          <a:bodyPr>
            <a:normAutofit/>
          </a:bodyPr>
          <a:lstStyle/>
          <a:p>
            <a:r>
              <a:rPr lang="en-US" sz="3200" b="1" dirty="0" smtClean="0"/>
              <a:t>Do We "Need" Elliptic Curve </a:t>
            </a:r>
            <a:r>
              <a:rPr lang="en-US" sz="3200" b="1" dirty="0" smtClean="0"/>
              <a:t>Crypto </a:t>
            </a:r>
            <a:r>
              <a:rPr lang="en-US" sz="3200" b="1" i="1" dirty="0" smtClean="0"/>
              <a:t>Today</a:t>
            </a:r>
            <a:r>
              <a:rPr lang="en-US" sz="3200" b="1" dirty="0" smtClean="0"/>
              <a:t>?</a:t>
            </a:r>
            <a:endParaRPr lang="en-US" sz="3200" b="1" dirty="0"/>
          </a:p>
        </p:txBody>
      </p:sp>
      <p:sp>
        <p:nvSpPr>
          <p:cNvPr id="3" name="Content Placeholder 2"/>
          <p:cNvSpPr>
            <a:spLocks noGrp="1"/>
          </p:cNvSpPr>
          <p:nvPr>
            <p:ph idx="1"/>
          </p:nvPr>
        </p:nvSpPr>
        <p:spPr>
          <a:xfrm>
            <a:off x="167725" y="802105"/>
            <a:ext cx="8817535" cy="5835733"/>
          </a:xfrm>
        </p:spPr>
        <p:txBody>
          <a:bodyPr>
            <a:normAutofit/>
          </a:bodyPr>
          <a:lstStyle/>
          <a:p>
            <a:r>
              <a:rPr lang="en-US" sz="2400" dirty="0" smtClean="0"/>
              <a:t>Right now, we </a:t>
            </a:r>
            <a:r>
              <a:rPr lang="en-US" sz="2400" dirty="0" smtClean="0"/>
              <a:t>might not</a:t>
            </a:r>
            <a:r>
              <a:rPr lang="en-US" sz="2400" dirty="0" smtClean="0"/>
              <a:t>. RSA </a:t>
            </a:r>
            <a:r>
              <a:rPr lang="en-US" sz="2400" dirty="0" smtClean="0"/>
              <a:t>appears to be working okay.</a:t>
            </a:r>
            <a:endParaRPr lang="en-US" sz="2400" dirty="0"/>
          </a:p>
          <a:p>
            <a:r>
              <a:rPr lang="en-US" sz="2400" dirty="0"/>
              <a:t>That said, ECC is also generally able to deliver stronger crypto for a given size key, while being less taxing on CPUs than RSA, so </a:t>
            </a:r>
            <a:r>
              <a:rPr lang="en-US" sz="2400" dirty="0">
                <a:solidFill>
                  <a:srgbClr val="FF0000"/>
                </a:solidFill>
              </a:rPr>
              <a:t>if you want keys stronger than RSA-4096, ECC's basically your only realistic/practical option today.</a:t>
            </a:r>
          </a:p>
          <a:p>
            <a:r>
              <a:rPr lang="en-US" sz="2400" dirty="0" smtClean="0"/>
              <a:t>You might also want </a:t>
            </a:r>
            <a:r>
              <a:rPr lang="en-US" sz="2400" dirty="0" smtClean="0"/>
              <a:t>to be ready </a:t>
            </a:r>
            <a:r>
              <a:rPr lang="en-US" sz="2400" dirty="0" smtClean="0"/>
              <a:t>with alternative crypto system </a:t>
            </a:r>
            <a:br>
              <a:rPr lang="en-US" sz="2400" dirty="0" smtClean="0"/>
            </a:br>
            <a:r>
              <a:rPr lang="en-US" sz="2400" i="1" dirty="0" smtClean="0"/>
              <a:t>IF</a:t>
            </a:r>
            <a:r>
              <a:rPr lang="en-US" sz="2400" dirty="0" smtClean="0"/>
              <a:t> </a:t>
            </a:r>
            <a:r>
              <a:rPr lang="en-US" sz="2400" dirty="0" smtClean="0"/>
              <a:t>there's a breakthrough in factoring long integers </a:t>
            </a:r>
            <a:r>
              <a:rPr lang="en-US" sz="2400" dirty="0" smtClean="0"/>
              <a:t>(e.g., perhaps through use of quantum computing and </a:t>
            </a:r>
            <a:r>
              <a:rPr lang="en-US" sz="2400" dirty="0" err="1" smtClean="0"/>
              <a:t>Shor's</a:t>
            </a:r>
            <a:r>
              <a:rPr lang="en-US" sz="2400" dirty="0" smtClean="0"/>
              <a:t> </a:t>
            </a:r>
            <a:r>
              <a:rPr lang="en-US" sz="2400" dirty="0"/>
              <a:t>Algorithm see </a:t>
            </a:r>
            <a:r>
              <a:rPr lang="en-US" sz="2400" dirty="0" smtClean="0"/>
              <a:t/>
            </a:r>
            <a:br>
              <a:rPr lang="en-US" sz="2400" dirty="0" smtClean="0"/>
            </a:br>
            <a:r>
              <a:rPr lang="en-US" sz="2400" dirty="0" smtClean="0"/>
              <a:t>http</a:t>
            </a:r>
            <a:r>
              <a:rPr lang="en-US" sz="2400" dirty="0"/>
              <a:t>://</a:t>
            </a:r>
            <a:r>
              <a:rPr lang="en-US" sz="2400" dirty="0" err="1"/>
              <a:t>en.wikipedia.org</a:t>
            </a:r>
            <a:r>
              <a:rPr lang="en-US" sz="2400" dirty="0"/>
              <a:t>/wiki/Shor%</a:t>
            </a:r>
            <a:r>
              <a:rPr lang="en-US" sz="2400" dirty="0" smtClean="0"/>
              <a:t>27s_algorithm</a:t>
            </a:r>
            <a:r>
              <a:rPr lang="en-US" sz="2400" dirty="0" smtClean="0"/>
              <a:t> ). The hypothetical fall of </a:t>
            </a:r>
            <a:r>
              <a:rPr lang="en-US" sz="2400" dirty="0" smtClean="0"/>
              <a:t>RSA, etc., is </a:t>
            </a:r>
            <a:r>
              <a:rPr lang="en-US" sz="2400" dirty="0" smtClean="0"/>
              <a:t>what </a:t>
            </a:r>
            <a:r>
              <a:rPr lang="en-US" sz="2400" dirty="0" smtClean="0"/>
              <a:t>Tom Ritter and </a:t>
            </a:r>
            <a:r>
              <a:rPr lang="en-US" sz="2400" dirty="0" smtClean="0"/>
              <a:t>his </a:t>
            </a:r>
            <a:r>
              <a:rPr lang="en-US" sz="2400" dirty="0" smtClean="0"/>
              <a:t>co-authors refer to as the </a:t>
            </a:r>
            <a:r>
              <a:rPr lang="en-US" sz="2400" dirty="0" smtClean="0">
                <a:solidFill>
                  <a:srgbClr val="FF0000"/>
                </a:solidFill>
              </a:rPr>
              <a:t>"cryptopocalypse"</a:t>
            </a:r>
            <a:r>
              <a:rPr lang="en-US" sz="2400" dirty="0" smtClean="0"/>
              <a:t>, see</a:t>
            </a:r>
            <a:r>
              <a:rPr lang="en-US" sz="2400" dirty="0"/>
              <a:t>: </a:t>
            </a:r>
            <a:r>
              <a:rPr lang="en-US" sz="2400" dirty="0" smtClean="0"/>
              <a:t/>
            </a:r>
            <a:br>
              <a:rPr lang="en-US" sz="2400" dirty="0" smtClean="0"/>
            </a:br>
            <a:r>
              <a:rPr lang="en-US" sz="2400" dirty="0" smtClean="0"/>
              <a:t>https</a:t>
            </a:r>
            <a:r>
              <a:rPr lang="en-US" sz="2400" dirty="0"/>
              <a:t>://</a:t>
            </a:r>
            <a:r>
              <a:rPr lang="en-US" sz="2400" dirty="0" err="1"/>
              <a:t>isecpartners.com</a:t>
            </a:r>
            <a:r>
              <a:rPr lang="en-US" sz="2400" dirty="0"/>
              <a:t>/media/105564/</a:t>
            </a:r>
            <a:r>
              <a:rPr lang="en-US" sz="2400" dirty="0" smtClean="0"/>
              <a:t>ritter_samuel_stamos_bh_2013_cryptopocalypse.pdf </a:t>
            </a:r>
            <a:r>
              <a:rPr lang="en-US" sz="2400" dirty="0" smtClean="0"/>
              <a:t>)</a:t>
            </a:r>
          </a:p>
          <a:p>
            <a:r>
              <a:rPr lang="en-US" sz="2400" dirty="0" smtClean="0"/>
              <a:t>If you're interested in post-quantum crypto, see also</a:t>
            </a:r>
            <a:r>
              <a:rPr lang="en-US" sz="2400" dirty="0"/>
              <a:t/>
            </a:r>
            <a:br>
              <a:rPr lang="en-US" sz="2400" dirty="0"/>
            </a:br>
            <a:r>
              <a:rPr lang="en-US" sz="2400" dirty="0">
                <a:solidFill>
                  <a:srgbClr val="FF0000"/>
                </a:solidFill>
              </a:rPr>
              <a:t>http://</a:t>
            </a:r>
            <a:r>
              <a:rPr lang="en-US" sz="2400" dirty="0" err="1">
                <a:solidFill>
                  <a:srgbClr val="FF0000"/>
                </a:solidFill>
              </a:rPr>
              <a:t>en.wikipedia.org</a:t>
            </a:r>
            <a:r>
              <a:rPr lang="en-US" sz="2400" dirty="0">
                <a:solidFill>
                  <a:srgbClr val="FF0000"/>
                </a:solidFill>
              </a:rPr>
              <a:t>/wiki/Post-</a:t>
            </a:r>
            <a:r>
              <a:rPr lang="en-US" sz="2400" dirty="0" err="1" smtClean="0">
                <a:solidFill>
                  <a:srgbClr val="FF0000"/>
                </a:solidFill>
              </a:rPr>
              <a:t>quantum_cryptography</a:t>
            </a:r>
            <a:endParaRPr lang="en-US" sz="2400" dirty="0">
              <a:solidFill>
                <a:srgbClr val="FF0000"/>
              </a:solidFill>
            </a:endParaRPr>
          </a:p>
        </p:txBody>
      </p:sp>
      <p:sp>
        <p:nvSpPr>
          <p:cNvPr id="4" name="Slide Number Placeholder 3"/>
          <p:cNvSpPr>
            <a:spLocks noGrp="1"/>
          </p:cNvSpPr>
          <p:nvPr>
            <p:ph type="sldNum" sz="quarter" idx="12"/>
          </p:nvPr>
        </p:nvSpPr>
        <p:spPr/>
        <p:txBody>
          <a:bodyPr/>
          <a:lstStyle/>
          <a:p>
            <a:fld id="{002A55A4-26E8-5743-9107-115BF5688B2A}" type="slidenum">
              <a:rPr lang="en-US" smtClean="0"/>
              <a:t>71</a:t>
            </a:fld>
            <a:endParaRPr lang="en-US" dirty="0"/>
          </a:p>
        </p:txBody>
      </p:sp>
    </p:spTree>
    <p:extLst>
      <p:ext uri="{BB962C8B-B14F-4D97-AF65-F5344CB8AC3E}">
        <p14:creationId xmlns:p14="http://schemas.microsoft.com/office/powerpoint/2010/main" val="7741489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2"/>
            <a:ext cx="9143999" cy="700031"/>
          </a:xfrm>
        </p:spPr>
        <p:txBody>
          <a:bodyPr>
            <a:normAutofit/>
          </a:bodyPr>
          <a:lstStyle/>
          <a:p>
            <a:r>
              <a:rPr lang="en-US" sz="3200" b="1" dirty="0" smtClean="0"/>
              <a:t>RSA vs. Elliptic Curve Strength Equivalence</a:t>
            </a:r>
            <a:endParaRPr lang="en-US" sz="3200" b="1" dirty="0"/>
          </a:p>
        </p:txBody>
      </p:sp>
      <p:sp>
        <p:nvSpPr>
          <p:cNvPr id="4" name="Slide Number Placeholder 3"/>
          <p:cNvSpPr>
            <a:spLocks noGrp="1"/>
          </p:cNvSpPr>
          <p:nvPr>
            <p:ph type="sldNum" sz="quarter" idx="12"/>
          </p:nvPr>
        </p:nvSpPr>
        <p:spPr/>
        <p:txBody>
          <a:bodyPr/>
          <a:lstStyle/>
          <a:p>
            <a:fld id="{002A55A4-26E8-5743-9107-115BF5688B2A}" type="slidenum">
              <a:rPr lang="en-US" smtClean="0"/>
              <a:t>72</a:t>
            </a:fld>
            <a:endParaRPr lang="en-US" dirty="0"/>
          </a:p>
        </p:txBody>
      </p:sp>
      <p:pic>
        <p:nvPicPr>
          <p:cNvPr id="7" name="Picture 6" descr="equival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1070142"/>
            <a:ext cx="8140700" cy="3314700"/>
          </a:xfrm>
          <a:prstGeom prst="rect">
            <a:avLst/>
          </a:prstGeom>
        </p:spPr>
      </p:pic>
      <p:sp>
        <p:nvSpPr>
          <p:cNvPr id="8" name="TextBox 7"/>
          <p:cNvSpPr txBox="1"/>
          <p:nvPr/>
        </p:nvSpPr>
        <p:spPr>
          <a:xfrm>
            <a:off x="802105" y="4592506"/>
            <a:ext cx="7507734" cy="461665"/>
          </a:xfrm>
          <a:prstGeom prst="rect">
            <a:avLst/>
          </a:prstGeom>
          <a:noFill/>
        </p:spPr>
        <p:txBody>
          <a:bodyPr wrap="none" rtlCol="0">
            <a:spAutoFit/>
          </a:bodyPr>
          <a:lstStyle/>
          <a:p>
            <a:r>
              <a:rPr lang="en-US" sz="2400" dirty="0">
                <a:latin typeface="Times New Roman"/>
                <a:cs typeface="Times New Roman"/>
              </a:rPr>
              <a:t>http://</a:t>
            </a:r>
            <a:r>
              <a:rPr lang="en-US" sz="2400" dirty="0" err="1">
                <a:latin typeface="Times New Roman"/>
                <a:cs typeface="Times New Roman"/>
              </a:rPr>
              <a:t>www.nsa.gov</a:t>
            </a:r>
            <a:r>
              <a:rPr lang="en-US" sz="2400" dirty="0">
                <a:latin typeface="Times New Roman"/>
                <a:cs typeface="Times New Roman"/>
              </a:rPr>
              <a:t>/business/programs/</a:t>
            </a:r>
            <a:r>
              <a:rPr lang="en-US" sz="2400" dirty="0" err="1">
                <a:latin typeface="Times New Roman"/>
                <a:cs typeface="Times New Roman"/>
              </a:rPr>
              <a:t>elliptic_curve.shtml</a:t>
            </a:r>
            <a:endParaRPr lang="en-US" sz="2400" dirty="0">
              <a:latin typeface="Times New Roman"/>
              <a:cs typeface="Times New Roman"/>
            </a:endParaRPr>
          </a:p>
        </p:txBody>
      </p:sp>
    </p:spTree>
    <p:extLst>
      <p:ext uri="{BB962C8B-B14F-4D97-AF65-F5344CB8AC3E}">
        <p14:creationId xmlns:p14="http://schemas.microsoft.com/office/powerpoint/2010/main" val="28419638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533920"/>
          </a:xfrm>
        </p:spPr>
        <p:txBody>
          <a:bodyPr>
            <a:normAutofit/>
          </a:bodyPr>
          <a:lstStyle/>
          <a:p>
            <a:r>
              <a:rPr lang="en-US" sz="3200" b="1" dirty="0" smtClean="0"/>
              <a:t>National </a:t>
            </a:r>
            <a:r>
              <a:rPr lang="en-US" sz="3200" b="1" dirty="0" smtClean="0"/>
              <a:t>Security Crypto </a:t>
            </a:r>
            <a:r>
              <a:rPr lang="en-US" sz="3200" b="1" dirty="0" smtClean="0"/>
              <a:t>and </a:t>
            </a:r>
            <a:r>
              <a:rPr lang="en-US" sz="3200" b="1" dirty="0" smtClean="0"/>
              <a:t>ECC</a:t>
            </a:r>
            <a:endParaRPr lang="en-US" sz="3200" b="1" dirty="0"/>
          </a:p>
        </p:txBody>
      </p:sp>
      <p:sp>
        <p:nvSpPr>
          <p:cNvPr id="3" name="Content Placeholder 2"/>
          <p:cNvSpPr>
            <a:spLocks noGrp="1"/>
          </p:cNvSpPr>
          <p:nvPr>
            <p:ph idx="1"/>
          </p:nvPr>
        </p:nvSpPr>
        <p:spPr>
          <a:xfrm>
            <a:off x="167725" y="802105"/>
            <a:ext cx="8817535" cy="5835733"/>
          </a:xfrm>
        </p:spPr>
        <p:txBody>
          <a:bodyPr>
            <a:normAutofit/>
          </a:bodyPr>
          <a:lstStyle/>
          <a:p>
            <a:r>
              <a:rPr lang="en-US" sz="2400" dirty="0" smtClean="0"/>
              <a:t>Because </a:t>
            </a:r>
            <a:r>
              <a:rPr lang="en-US" sz="2400" dirty="0" smtClean="0"/>
              <a:t>the government routinely relies on "commercial off the shelf" (COTS) technology for its own applications, the government needs to provide guidance about how to safely use publicly-available crypto to secure sensitive information, for classified information up to and including for TOP SECRET </a:t>
            </a:r>
            <a:r>
              <a:rPr lang="en-US" sz="2400" dirty="0" smtClean="0"/>
              <a:t>information.</a:t>
            </a:r>
          </a:p>
          <a:p>
            <a:endParaRPr lang="en-US" sz="2400" dirty="0"/>
          </a:p>
          <a:p>
            <a:r>
              <a:rPr lang="en-US" sz="2400" dirty="0" smtClean="0"/>
              <a:t>Some </a:t>
            </a:r>
            <a:r>
              <a:rPr lang="en-US" sz="2400" dirty="0" smtClean="0"/>
              <a:t>of those recommendations involve use of public standards (rather than classified government cryptographic methods).</a:t>
            </a:r>
          </a:p>
          <a:p>
            <a:endParaRPr lang="en-US" sz="2400" dirty="0"/>
          </a:p>
          <a:p>
            <a:r>
              <a:rPr lang="en-US" sz="2400" dirty="0" smtClean="0"/>
              <a:t>See the excerpt from CNSSP </a:t>
            </a:r>
            <a:r>
              <a:rPr lang="en-US" sz="2400" dirty="0"/>
              <a:t>No. </a:t>
            </a:r>
            <a:r>
              <a:rPr lang="en-US" sz="2400" dirty="0" smtClean="0"/>
              <a:t>15 Annex B on the next </a:t>
            </a:r>
            <a:r>
              <a:rPr lang="en-US" sz="2400" dirty="0" smtClean="0"/>
              <a:t>slide, describing use of ECC for up to TOP SECRET information.</a:t>
            </a:r>
            <a:endParaRPr lang="en-US" sz="2400" dirty="0"/>
          </a:p>
        </p:txBody>
      </p:sp>
      <p:sp>
        <p:nvSpPr>
          <p:cNvPr id="4" name="Slide Number Placeholder 3"/>
          <p:cNvSpPr>
            <a:spLocks noGrp="1"/>
          </p:cNvSpPr>
          <p:nvPr>
            <p:ph type="sldNum" sz="quarter" idx="12"/>
          </p:nvPr>
        </p:nvSpPr>
        <p:spPr/>
        <p:txBody>
          <a:bodyPr/>
          <a:lstStyle/>
          <a:p>
            <a:fld id="{002A55A4-26E8-5743-9107-115BF5688B2A}" type="slidenum">
              <a:rPr lang="en-US" smtClean="0"/>
              <a:t>73</a:t>
            </a:fld>
            <a:endParaRPr lang="en-US" dirty="0"/>
          </a:p>
        </p:txBody>
      </p:sp>
    </p:spTree>
    <p:extLst>
      <p:ext uri="{BB962C8B-B14F-4D97-AF65-F5344CB8AC3E}">
        <p14:creationId xmlns:p14="http://schemas.microsoft.com/office/powerpoint/2010/main" val="37243257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2A55A4-26E8-5743-9107-115BF5688B2A}" type="slidenum">
              <a:rPr lang="en-US" smtClean="0"/>
              <a:t>74</a:t>
            </a:fld>
            <a:endParaRPr lang="en-US"/>
          </a:p>
        </p:txBody>
      </p:sp>
      <p:pic>
        <p:nvPicPr>
          <p:cNvPr id="7" name="Picture 6" descr="annex-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579" y="358021"/>
            <a:ext cx="7902642" cy="6125664"/>
          </a:xfrm>
          <a:prstGeom prst="rect">
            <a:avLst/>
          </a:prstGeom>
        </p:spPr>
      </p:pic>
    </p:spTree>
    <p:extLst>
      <p:ext uri="{BB962C8B-B14F-4D97-AF65-F5344CB8AC3E}">
        <p14:creationId xmlns:p14="http://schemas.microsoft.com/office/powerpoint/2010/main" val="39956344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475234"/>
          </a:xfrm>
        </p:spPr>
        <p:txBody>
          <a:bodyPr>
            <a:normAutofit/>
          </a:bodyPr>
          <a:lstStyle/>
          <a:p>
            <a:r>
              <a:rPr lang="en-US" sz="3200" b="1" dirty="0" smtClean="0"/>
              <a:t>ECC Trusted Roots?</a:t>
            </a:r>
            <a:endParaRPr lang="en-US" sz="3200" b="1" dirty="0"/>
          </a:p>
        </p:txBody>
      </p:sp>
      <p:sp>
        <p:nvSpPr>
          <p:cNvPr id="3" name="Content Placeholder 2"/>
          <p:cNvSpPr>
            <a:spLocks noGrp="1"/>
          </p:cNvSpPr>
          <p:nvPr>
            <p:ph idx="1"/>
          </p:nvPr>
        </p:nvSpPr>
        <p:spPr>
          <a:xfrm>
            <a:off x="167725" y="882244"/>
            <a:ext cx="8817535" cy="5755593"/>
          </a:xfrm>
        </p:spPr>
        <p:txBody>
          <a:bodyPr>
            <a:noAutofit/>
          </a:bodyPr>
          <a:lstStyle/>
          <a:p>
            <a:r>
              <a:rPr lang="en-US" sz="2400" dirty="0" smtClean="0"/>
              <a:t>In order to be able to do Suite B-recommended </a:t>
            </a:r>
            <a:r>
              <a:rPr lang="en-US" sz="2400" dirty="0" smtClean="0"/>
              <a:t>ECC crypto</a:t>
            </a:r>
            <a:r>
              <a:rPr lang="en-US" sz="2400" dirty="0" smtClean="0"/>
              <a:t>, you </a:t>
            </a:r>
            <a:br>
              <a:rPr lang="en-US" sz="2400" dirty="0" smtClean="0"/>
            </a:br>
            <a:r>
              <a:rPr lang="en-US" sz="2400" dirty="0" smtClean="0"/>
              <a:t>need a cert that chains to an ECC root.</a:t>
            </a:r>
          </a:p>
          <a:p>
            <a:endParaRPr lang="en-US" sz="2400" dirty="0" smtClean="0"/>
          </a:p>
          <a:p>
            <a:r>
              <a:rPr lang="en-US" sz="2400" dirty="0" smtClean="0"/>
              <a:t>Currently there are just seven (7) ECC trusted roots in the Firefox trust anchor (see</a:t>
            </a:r>
            <a:r>
              <a:rPr lang="en-US" sz="2400" dirty="0"/>
              <a:t> </a:t>
            </a:r>
            <a:r>
              <a:rPr lang="en-US" sz="2400" dirty="0" smtClean="0"/>
              <a:t>http</a:t>
            </a:r>
            <a:r>
              <a:rPr lang="en-US" sz="2400" dirty="0"/>
              <a:t>://</a:t>
            </a:r>
            <a:r>
              <a:rPr lang="en-US" sz="2400" dirty="0" err="1"/>
              <a:t>www.mozilla.org</a:t>
            </a:r>
            <a:r>
              <a:rPr lang="en-US" sz="2400" dirty="0"/>
              <a:t>/en-US/about/governance/policies/security-group/certs/included</a:t>
            </a:r>
            <a:r>
              <a:rPr lang="en-US" sz="2400" dirty="0" smtClean="0"/>
              <a:t>/ ):</a:t>
            </a:r>
            <a:r>
              <a:rPr lang="en-US" sz="2400" dirty="0"/>
              <a:t/>
            </a:r>
            <a:br>
              <a:rPr lang="en-US" sz="2400" dirty="0"/>
            </a:br>
            <a:r>
              <a:rPr lang="en-US" sz="2400" dirty="0" smtClean="0"/>
              <a:t/>
            </a:r>
            <a:br>
              <a:rPr lang="en-US" sz="2400" dirty="0" smtClean="0"/>
            </a:br>
            <a:r>
              <a:rPr lang="en-US" sz="2400" dirty="0" smtClean="0"/>
              <a:t>Comodo ECC </a:t>
            </a:r>
            <a:r>
              <a:rPr lang="en-US" sz="2400" dirty="0"/>
              <a:t>Certification </a:t>
            </a:r>
            <a:r>
              <a:rPr lang="en-US" sz="2400" dirty="0" smtClean="0"/>
              <a:t>Authority</a:t>
            </a:r>
            <a:br>
              <a:rPr lang="en-US" sz="2400" dirty="0" smtClean="0"/>
            </a:br>
            <a:r>
              <a:rPr lang="en-US" sz="2400" dirty="0" smtClean="0"/>
              <a:t>DigiCert </a:t>
            </a:r>
            <a:r>
              <a:rPr lang="en-US" sz="2400" dirty="0"/>
              <a:t>Assured ID Root G3</a:t>
            </a:r>
            <a:br>
              <a:rPr lang="en-US" sz="2400" dirty="0"/>
            </a:br>
            <a:r>
              <a:rPr lang="en-US" sz="2400" dirty="0"/>
              <a:t>DigiCert Global Root G3</a:t>
            </a:r>
            <a:br>
              <a:rPr lang="en-US" sz="2400" dirty="0"/>
            </a:br>
            <a:r>
              <a:rPr lang="en-US" sz="2400" dirty="0"/>
              <a:t>GeoTrust Primary Certification Authority </a:t>
            </a:r>
            <a:r>
              <a:rPr lang="en-US" sz="2400" dirty="0" smtClean="0"/>
              <a:t>– G2</a:t>
            </a:r>
            <a:r>
              <a:rPr lang="en-US" sz="2400" dirty="0"/>
              <a:t/>
            </a:r>
            <a:br>
              <a:rPr lang="en-US" sz="2400" dirty="0"/>
            </a:br>
            <a:r>
              <a:rPr lang="en-US" sz="2400" dirty="0" err="1"/>
              <a:t>T</a:t>
            </a:r>
            <a:r>
              <a:rPr lang="en-US" sz="2400" dirty="0" err="1" smtClean="0"/>
              <a:t>hawte</a:t>
            </a:r>
            <a:r>
              <a:rPr lang="en-US" sz="2400" dirty="0" smtClean="0"/>
              <a:t> </a:t>
            </a:r>
            <a:r>
              <a:rPr lang="en-US" sz="2400" dirty="0"/>
              <a:t>Primary Root CA - G2</a:t>
            </a:r>
            <a:br>
              <a:rPr lang="en-US" sz="2400" dirty="0"/>
            </a:br>
            <a:r>
              <a:rPr lang="en-US" sz="2400" dirty="0"/>
              <a:t>Trend Micro Affirm Trust Premium ECC</a:t>
            </a:r>
            <a:br>
              <a:rPr lang="en-US" sz="2400" dirty="0"/>
            </a:br>
            <a:r>
              <a:rPr lang="en-US" sz="2400" dirty="0" smtClean="0"/>
              <a:t>VeriSign </a:t>
            </a:r>
            <a:r>
              <a:rPr lang="en-US" sz="2400" dirty="0"/>
              <a:t>Class 3 Public PCA - G4</a:t>
            </a:r>
            <a:endParaRPr lang="en-US" sz="2400" dirty="0" smtClean="0"/>
          </a:p>
        </p:txBody>
      </p:sp>
      <p:sp>
        <p:nvSpPr>
          <p:cNvPr id="4" name="Slide Number Placeholder 3"/>
          <p:cNvSpPr>
            <a:spLocks noGrp="1"/>
          </p:cNvSpPr>
          <p:nvPr>
            <p:ph type="sldNum" sz="quarter" idx="12"/>
          </p:nvPr>
        </p:nvSpPr>
        <p:spPr/>
        <p:txBody>
          <a:bodyPr/>
          <a:lstStyle/>
          <a:p>
            <a:fld id="{002A55A4-26E8-5743-9107-115BF5688B2A}" type="slidenum">
              <a:rPr lang="en-US" smtClean="0"/>
              <a:t>75</a:t>
            </a:fld>
            <a:endParaRPr lang="en-US"/>
          </a:p>
        </p:txBody>
      </p:sp>
    </p:spTree>
    <p:extLst>
      <p:ext uri="{BB962C8B-B14F-4D97-AF65-F5344CB8AC3E}">
        <p14:creationId xmlns:p14="http://schemas.microsoft.com/office/powerpoint/2010/main" val="36979569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533920"/>
          </a:xfrm>
        </p:spPr>
        <p:txBody>
          <a:bodyPr>
            <a:normAutofit/>
          </a:bodyPr>
          <a:lstStyle/>
          <a:p>
            <a:r>
              <a:rPr lang="en-US" sz="3200" b="1" dirty="0" smtClean="0"/>
              <a:t>Choice of Curves</a:t>
            </a:r>
            <a:endParaRPr lang="en-US" sz="3200" b="1" dirty="0"/>
          </a:p>
        </p:txBody>
      </p:sp>
      <p:sp>
        <p:nvSpPr>
          <p:cNvPr id="3" name="Content Placeholder 2"/>
          <p:cNvSpPr>
            <a:spLocks noGrp="1"/>
          </p:cNvSpPr>
          <p:nvPr>
            <p:ph idx="1"/>
          </p:nvPr>
        </p:nvSpPr>
        <p:spPr>
          <a:xfrm>
            <a:off x="167725" y="802105"/>
            <a:ext cx="8817535" cy="5835733"/>
          </a:xfrm>
        </p:spPr>
        <p:txBody>
          <a:bodyPr>
            <a:normAutofit/>
          </a:bodyPr>
          <a:lstStyle/>
          <a:p>
            <a:r>
              <a:rPr lang="en-US" sz="2400" dirty="0" smtClean="0"/>
              <a:t>When it comes to working with elliptic curve cryptography, note that ECC is actually a </a:t>
            </a:r>
            <a:r>
              <a:rPr lang="en-US" sz="2400" b="1" i="1" dirty="0" smtClean="0"/>
              <a:t>family</a:t>
            </a:r>
            <a:r>
              <a:rPr lang="en-US" sz="2400" dirty="0" smtClean="0"/>
              <a:t> of methods that rely on </a:t>
            </a:r>
            <a:r>
              <a:rPr lang="en-US" sz="2400" b="1" dirty="0" smtClean="0"/>
              <a:t>different </a:t>
            </a:r>
            <a:r>
              <a:rPr lang="en-US" sz="2400" dirty="0" smtClean="0"/>
              <a:t>elliptic curves.</a:t>
            </a:r>
          </a:p>
          <a:p>
            <a:endParaRPr lang="en-US" sz="2400" dirty="0"/>
          </a:p>
          <a:p>
            <a:r>
              <a:rPr lang="en-US" sz="2400" dirty="0" smtClean="0"/>
              <a:t>You (or, more accurately, the coders of the crypto libraries you use) need to decide on the </a:t>
            </a:r>
            <a:r>
              <a:rPr lang="en-US" sz="2400" dirty="0" smtClean="0"/>
              <a:t>specific elliptic curves </a:t>
            </a:r>
            <a:r>
              <a:rPr lang="en-US" sz="2400" dirty="0" smtClean="0"/>
              <a:t>you're going to use.</a:t>
            </a:r>
          </a:p>
          <a:p>
            <a:endParaRPr lang="en-US" sz="2400" dirty="0" smtClean="0"/>
          </a:p>
          <a:p>
            <a:r>
              <a:rPr lang="en-US" sz="2400" b="1" dirty="0" smtClean="0"/>
              <a:t>NIST has recommended a set of curves. SO HAVE OTHERS. </a:t>
            </a:r>
            <a:br>
              <a:rPr lang="en-US" sz="2400" b="1" dirty="0" smtClean="0"/>
            </a:br>
            <a:r>
              <a:rPr lang="en-US" sz="2400" b="1" dirty="0" smtClean="0"/>
              <a:t>If you're considering doing ECC (and you should be), I'd urge you to review http</a:t>
            </a:r>
            <a:r>
              <a:rPr lang="en-US" sz="2400" b="1" dirty="0"/>
              <a:t>://</a:t>
            </a:r>
            <a:r>
              <a:rPr lang="en-US" sz="2400" b="1" dirty="0" err="1"/>
              <a:t>safecurves.cr.yp.to</a:t>
            </a:r>
            <a:r>
              <a:rPr lang="en-US" sz="2400" b="1" dirty="0" smtClean="0"/>
              <a:t>/  </a:t>
            </a:r>
            <a:r>
              <a:rPr lang="en-US" sz="2400" b="1" u="sng" dirty="0" smtClean="0"/>
              <a:t>Not all ECC curves are </a:t>
            </a:r>
            <a:r>
              <a:rPr lang="en-US" sz="2400" b="1" u="sng" dirty="0" smtClean="0"/>
              <a:t>equally good</a:t>
            </a:r>
            <a:r>
              <a:rPr lang="en-US" sz="2400" b="1" dirty="0" smtClean="0"/>
              <a:t>.</a:t>
            </a:r>
            <a:endParaRPr lang="en-US" sz="2400" b="1" dirty="0" smtClean="0"/>
          </a:p>
          <a:p>
            <a:endParaRPr lang="en-US" sz="2400" b="1" dirty="0"/>
          </a:p>
          <a:p>
            <a:r>
              <a:rPr lang="en-US" sz="2400" b="1" dirty="0" smtClean="0"/>
              <a:t>IMPORTANT NOTE: if you DON'T allow the NIST curves, you may not have a solution that will work for Windows users.</a:t>
            </a:r>
          </a:p>
        </p:txBody>
      </p:sp>
      <p:sp>
        <p:nvSpPr>
          <p:cNvPr id="4" name="Slide Number Placeholder 3"/>
          <p:cNvSpPr>
            <a:spLocks noGrp="1"/>
          </p:cNvSpPr>
          <p:nvPr>
            <p:ph type="sldNum" sz="quarter" idx="12"/>
          </p:nvPr>
        </p:nvSpPr>
        <p:spPr/>
        <p:txBody>
          <a:bodyPr/>
          <a:lstStyle/>
          <a:p>
            <a:fld id="{002A55A4-26E8-5743-9107-115BF5688B2A}" type="slidenum">
              <a:rPr lang="en-US" smtClean="0"/>
              <a:t>76</a:t>
            </a:fld>
            <a:endParaRPr lang="en-US" dirty="0"/>
          </a:p>
        </p:txBody>
      </p:sp>
    </p:spTree>
    <p:extLst>
      <p:ext uri="{BB962C8B-B14F-4D97-AF65-F5344CB8AC3E}">
        <p14:creationId xmlns:p14="http://schemas.microsoft.com/office/powerpoint/2010/main" val="40242807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533920"/>
          </a:xfrm>
        </p:spPr>
        <p:txBody>
          <a:bodyPr>
            <a:normAutofit/>
          </a:bodyPr>
          <a:lstStyle/>
          <a:p>
            <a:r>
              <a:rPr lang="en-US" sz="3200" b="1" dirty="0"/>
              <a:t>http://</a:t>
            </a:r>
            <a:r>
              <a:rPr lang="en-US" sz="3200" b="1" dirty="0" err="1"/>
              <a:t>safecurves.cr.yp.to</a:t>
            </a:r>
            <a:r>
              <a:rPr lang="en-US" sz="3200" b="1" dirty="0"/>
              <a:t>/</a:t>
            </a:r>
          </a:p>
        </p:txBody>
      </p:sp>
      <p:sp>
        <p:nvSpPr>
          <p:cNvPr id="4" name="Slide Number Placeholder 3"/>
          <p:cNvSpPr>
            <a:spLocks noGrp="1"/>
          </p:cNvSpPr>
          <p:nvPr>
            <p:ph type="sldNum" sz="quarter" idx="12"/>
          </p:nvPr>
        </p:nvSpPr>
        <p:spPr/>
        <p:txBody>
          <a:bodyPr/>
          <a:lstStyle/>
          <a:p>
            <a:fld id="{002A55A4-26E8-5743-9107-115BF5688B2A}" type="slidenum">
              <a:rPr lang="en-US" smtClean="0"/>
              <a:t>77</a:t>
            </a:fld>
            <a:endParaRPr lang="en-US" dirty="0"/>
          </a:p>
        </p:txBody>
      </p:sp>
      <p:pic>
        <p:nvPicPr>
          <p:cNvPr id="7" name="Picture 6" descr="safecurv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474" y="808997"/>
            <a:ext cx="6666668" cy="5912478"/>
          </a:xfrm>
          <a:prstGeom prst="rect">
            <a:avLst/>
          </a:prstGeom>
        </p:spPr>
      </p:pic>
    </p:spTree>
    <p:extLst>
      <p:ext uri="{BB962C8B-B14F-4D97-AF65-F5344CB8AC3E}">
        <p14:creationId xmlns:p14="http://schemas.microsoft.com/office/powerpoint/2010/main" val="11295001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533920"/>
          </a:xfrm>
        </p:spPr>
        <p:txBody>
          <a:bodyPr>
            <a:normAutofit/>
          </a:bodyPr>
          <a:lstStyle/>
          <a:p>
            <a:r>
              <a:rPr lang="en-US" sz="3200" b="1" dirty="0" smtClean="0"/>
              <a:t>"What Does All The Stuff In That Table Mean?"</a:t>
            </a:r>
            <a:endParaRPr lang="en-US" sz="3200" b="1" dirty="0"/>
          </a:p>
        </p:txBody>
      </p:sp>
      <p:sp>
        <p:nvSpPr>
          <p:cNvPr id="3" name="Content Placeholder 2"/>
          <p:cNvSpPr>
            <a:spLocks noGrp="1"/>
          </p:cNvSpPr>
          <p:nvPr>
            <p:ph idx="1"/>
          </p:nvPr>
        </p:nvSpPr>
        <p:spPr>
          <a:xfrm>
            <a:off x="167725" y="767879"/>
            <a:ext cx="8817535" cy="5869959"/>
          </a:xfrm>
        </p:spPr>
        <p:txBody>
          <a:bodyPr>
            <a:normAutofit/>
          </a:bodyPr>
          <a:lstStyle/>
          <a:p>
            <a:r>
              <a:rPr lang="en-US" sz="2400" dirty="0" smtClean="0"/>
              <a:t>Read this paper:</a:t>
            </a:r>
            <a:br>
              <a:rPr lang="en-US" sz="2400" dirty="0" smtClean="0"/>
            </a:br>
            <a:r>
              <a:rPr lang="en-US" sz="2400" dirty="0" smtClean="0"/>
              <a:t/>
            </a:r>
            <a:br>
              <a:rPr lang="en-US" sz="2400" dirty="0" smtClean="0"/>
            </a:br>
            <a:r>
              <a:rPr lang="en-US" sz="2400" dirty="0" smtClean="0"/>
              <a:t>"Security Dangers of the NIST Curves"</a:t>
            </a:r>
            <a:br>
              <a:rPr lang="en-US" sz="2400" dirty="0" smtClean="0"/>
            </a:br>
            <a:r>
              <a:rPr lang="hr-HR" sz="2400" dirty="0" smtClean="0"/>
              <a:t>http</a:t>
            </a:r>
            <a:r>
              <a:rPr lang="hr-HR" sz="2400" dirty="0"/>
              <a:t>://cr.yp.to/talks/2013.05.31/slides-dan+tanja-20130531-4x3.pdf</a:t>
            </a:r>
            <a:endParaRPr lang="en-US" sz="2400" dirty="0" smtClean="0"/>
          </a:p>
        </p:txBody>
      </p:sp>
      <p:sp>
        <p:nvSpPr>
          <p:cNvPr id="4" name="Slide Number Placeholder 3"/>
          <p:cNvSpPr>
            <a:spLocks noGrp="1"/>
          </p:cNvSpPr>
          <p:nvPr>
            <p:ph type="sldNum" sz="quarter" idx="12"/>
          </p:nvPr>
        </p:nvSpPr>
        <p:spPr/>
        <p:txBody>
          <a:bodyPr/>
          <a:lstStyle/>
          <a:p>
            <a:fld id="{002A55A4-26E8-5743-9107-115BF5688B2A}" type="slidenum">
              <a:rPr lang="en-US" smtClean="0"/>
              <a:t>78</a:t>
            </a:fld>
            <a:endParaRPr lang="en-US"/>
          </a:p>
        </p:txBody>
      </p:sp>
    </p:spTree>
    <p:extLst>
      <p:ext uri="{BB962C8B-B14F-4D97-AF65-F5344CB8AC3E}">
        <p14:creationId xmlns:p14="http://schemas.microsoft.com/office/powerpoint/2010/main" val="25184057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533920"/>
          </a:xfrm>
        </p:spPr>
        <p:txBody>
          <a:bodyPr>
            <a:normAutofit/>
          </a:bodyPr>
          <a:lstStyle/>
          <a:p>
            <a:r>
              <a:rPr lang="en-US" sz="3200" b="1" dirty="0" smtClean="0"/>
              <a:t>Some Pretty Smart Folks Use Alternative Curves</a:t>
            </a:r>
            <a:endParaRPr lang="en-US" sz="3200" b="1" dirty="0"/>
          </a:p>
        </p:txBody>
      </p:sp>
      <p:sp>
        <p:nvSpPr>
          <p:cNvPr id="3" name="Content Placeholder 2"/>
          <p:cNvSpPr>
            <a:spLocks noGrp="1"/>
          </p:cNvSpPr>
          <p:nvPr>
            <p:ph idx="1"/>
          </p:nvPr>
        </p:nvSpPr>
        <p:spPr>
          <a:xfrm>
            <a:off x="167725" y="767879"/>
            <a:ext cx="8817535" cy="5869959"/>
          </a:xfrm>
        </p:spPr>
        <p:txBody>
          <a:bodyPr>
            <a:normAutofit/>
          </a:bodyPr>
          <a:lstStyle/>
          <a:p>
            <a:r>
              <a:rPr lang="en-US" sz="2400" dirty="0"/>
              <a:t>For </a:t>
            </a:r>
            <a:r>
              <a:rPr lang="en-US" sz="2400" dirty="0" smtClean="0"/>
              <a:t>example the </a:t>
            </a:r>
            <a:r>
              <a:rPr lang="en-US" sz="2400" dirty="0"/>
              <a:t>team at Silent Circle </a:t>
            </a:r>
            <a:r>
              <a:rPr lang="en-US" sz="2400" dirty="0" smtClean="0"/>
              <a:t>have announced that they are </a:t>
            </a:r>
            <a:r>
              <a:rPr lang="en-US" sz="2400" dirty="0"/>
              <a:t>going to non-NIST </a:t>
            </a:r>
            <a:r>
              <a:rPr lang="en-US" sz="2400" dirty="0" smtClean="0"/>
              <a:t>curves </a:t>
            </a:r>
            <a:r>
              <a:rPr lang="en-US" sz="2400" dirty="0"/>
              <a:t>from </a:t>
            </a:r>
            <a:r>
              <a:rPr lang="en-US" sz="2400" dirty="0" smtClean="0"/>
              <a:t>Daniel Bernstein &amp; </a:t>
            </a:r>
            <a:r>
              <a:rPr lang="en-US" sz="2400" dirty="0"/>
              <a:t>Tanja </a:t>
            </a:r>
            <a:r>
              <a:rPr lang="en-US" sz="2400" dirty="0" smtClean="0"/>
              <a:t>Lange:</a:t>
            </a:r>
            <a:br>
              <a:rPr lang="en-US" sz="2400" dirty="0" smtClean="0"/>
            </a:br>
            <a:r>
              <a:rPr lang="en-US" sz="2400" dirty="0" smtClean="0"/>
              <a:t>https</a:t>
            </a:r>
            <a:r>
              <a:rPr lang="en-US" sz="2400" dirty="0"/>
              <a:t>://</a:t>
            </a:r>
            <a:r>
              <a:rPr lang="en-US" sz="2400" dirty="0" err="1"/>
              <a:t>blog.silentcircle.com</a:t>
            </a:r>
            <a:r>
              <a:rPr lang="en-US" sz="2400" dirty="0"/>
              <a:t>/</a:t>
            </a:r>
            <a:r>
              <a:rPr lang="en-US" sz="2400" dirty="0" err="1"/>
              <a:t>nncs</a:t>
            </a:r>
            <a:r>
              <a:rPr lang="en-US" sz="2400" dirty="0" smtClean="0"/>
              <a:t>/</a:t>
            </a:r>
            <a:r>
              <a:rPr lang="en-US" sz="2400" dirty="0"/>
              <a:t/>
            </a:r>
            <a:br>
              <a:rPr lang="en-US" sz="2400" dirty="0"/>
            </a:br>
            <a:r>
              <a:rPr lang="en-US" sz="2400" dirty="0"/>
              <a:t>https://</a:t>
            </a:r>
            <a:r>
              <a:rPr lang="en-US" sz="2400" dirty="0" err="1"/>
              <a:t>blog.silentcircle.com</a:t>
            </a:r>
            <a:r>
              <a:rPr lang="en-US" sz="2400" dirty="0"/>
              <a:t>/this-one-goes-to-414</a:t>
            </a:r>
            <a:r>
              <a:rPr lang="en-US" sz="2400" dirty="0" smtClean="0"/>
              <a:t>/</a:t>
            </a:r>
          </a:p>
          <a:p>
            <a:endParaRPr lang="en-US" sz="2400" dirty="0"/>
          </a:p>
          <a:p>
            <a:r>
              <a:rPr lang="en-US" sz="2400" dirty="0" smtClean="0"/>
              <a:t>Google Chrome is also moving to crypto from </a:t>
            </a:r>
            <a:r>
              <a:rPr lang="en-US" sz="2400" dirty="0"/>
              <a:t>DJ Bernstein, see http://</a:t>
            </a:r>
            <a:r>
              <a:rPr lang="en-US" sz="2400" dirty="0" err="1"/>
              <a:t>googleonlinesecurity.blogspot.com</a:t>
            </a:r>
            <a:r>
              <a:rPr lang="en-US" sz="2400" dirty="0"/>
              <a:t>/2014/04/speeding-up-and-strengthening-</a:t>
            </a:r>
            <a:r>
              <a:rPr lang="en-US" sz="2400" dirty="0" err="1" smtClean="0"/>
              <a:t>https.html</a:t>
            </a:r>
            <a:r>
              <a:rPr lang="en-US" sz="2400" dirty="0"/>
              <a:t> plus</a:t>
            </a:r>
            <a:br>
              <a:rPr lang="en-US" sz="2400" dirty="0"/>
            </a:br>
            <a:r>
              <a:rPr lang="en-US" sz="2400" dirty="0"/>
              <a:t>http://</a:t>
            </a:r>
            <a:r>
              <a:rPr lang="en-US" sz="2400" dirty="0" err="1"/>
              <a:t>tools.ietf.org</a:t>
            </a:r>
            <a:r>
              <a:rPr lang="en-US" sz="2400" dirty="0"/>
              <a:t>/html/draft-nir-cfrg-chacha20-poly1305-</a:t>
            </a:r>
            <a:r>
              <a:rPr lang="en-US" sz="2400" dirty="0" smtClean="0"/>
              <a:t>02 and http</a:t>
            </a:r>
            <a:r>
              <a:rPr lang="en-US" sz="2400" dirty="0"/>
              <a:t>://</a:t>
            </a:r>
            <a:r>
              <a:rPr lang="en-US" sz="2400" dirty="0" err="1"/>
              <a:t>tools.ietf.org</a:t>
            </a:r>
            <a:r>
              <a:rPr lang="en-US" sz="2400" dirty="0"/>
              <a:t>/html/draft-mavrogiannopoulos-chacha-tls-02</a:t>
            </a:r>
          </a:p>
          <a:p>
            <a:endParaRPr lang="en-US" sz="2400" dirty="0" smtClean="0"/>
          </a:p>
          <a:p>
            <a:r>
              <a:rPr lang="en-US" sz="2400" dirty="0" smtClean="0"/>
              <a:t>Will more</a:t>
            </a:r>
            <a:r>
              <a:rPr lang="en-US" sz="2400" dirty="0"/>
              <a:t> </a:t>
            </a:r>
            <a:r>
              <a:rPr lang="en-US" sz="2400" dirty="0" smtClean="0"/>
              <a:t>cryptographic products and libraries move to support non-NIST elliptic curves from Bernstein and Lange? I think so.</a:t>
            </a:r>
          </a:p>
        </p:txBody>
      </p:sp>
      <p:sp>
        <p:nvSpPr>
          <p:cNvPr id="4" name="Slide Number Placeholder 3"/>
          <p:cNvSpPr>
            <a:spLocks noGrp="1"/>
          </p:cNvSpPr>
          <p:nvPr>
            <p:ph type="sldNum" sz="quarter" idx="12"/>
          </p:nvPr>
        </p:nvSpPr>
        <p:spPr/>
        <p:txBody>
          <a:bodyPr/>
          <a:lstStyle/>
          <a:p>
            <a:fld id="{002A55A4-26E8-5743-9107-115BF5688B2A}" type="slidenum">
              <a:rPr lang="en-US" smtClean="0"/>
              <a:t>79</a:t>
            </a:fld>
            <a:endParaRPr lang="en-US"/>
          </a:p>
        </p:txBody>
      </p:sp>
    </p:spTree>
    <p:extLst>
      <p:ext uri="{BB962C8B-B14F-4D97-AF65-F5344CB8AC3E}">
        <p14:creationId xmlns:p14="http://schemas.microsoft.com/office/powerpoint/2010/main" val="3749179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70340"/>
            <a:ext cx="7772400" cy="1470025"/>
          </a:xfrm>
        </p:spPr>
        <p:txBody>
          <a:bodyPr>
            <a:normAutofit/>
          </a:bodyPr>
          <a:lstStyle/>
          <a:p>
            <a:r>
              <a:rPr lang="en-US" sz="3200" b="1" dirty="0">
                <a:cs typeface="Times New Roman"/>
              </a:rPr>
              <a:t>Part 1. Your Server's Certificate</a:t>
            </a:r>
            <a:endParaRPr lang="en-US" sz="3200" dirty="0"/>
          </a:p>
        </p:txBody>
      </p:sp>
    </p:spTree>
    <p:extLst>
      <p:ext uri="{BB962C8B-B14F-4D97-AF65-F5344CB8AC3E}">
        <p14:creationId xmlns:p14="http://schemas.microsoft.com/office/powerpoint/2010/main" val="4294179767"/>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70340"/>
            <a:ext cx="7772400" cy="1470025"/>
          </a:xfrm>
        </p:spPr>
        <p:txBody>
          <a:bodyPr>
            <a:normAutofit/>
          </a:bodyPr>
          <a:lstStyle/>
          <a:p>
            <a:r>
              <a:rPr lang="en-US" sz="3200" b="1" dirty="0">
                <a:cs typeface="Times New Roman"/>
              </a:rPr>
              <a:t>Part </a:t>
            </a:r>
            <a:r>
              <a:rPr lang="en-US" sz="3200" b="1" dirty="0">
                <a:cs typeface="Times New Roman"/>
              </a:rPr>
              <a:t>6</a:t>
            </a:r>
            <a:r>
              <a:rPr lang="en-US" sz="3200" b="1" dirty="0" smtClean="0">
                <a:cs typeface="Times New Roman"/>
              </a:rPr>
              <a:t>. </a:t>
            </a:r>
            <a:r>
              <a:rPr lang="en-US" sz="3200" b="1" dirty="0" smtClean="0">
                <a:cs typeface="Times New Roman"/>
              </a:rPr>
              <a:t>Certificates OTHER THAN Traditional SSL/TLS </a:t>
            </a:r>
            <a:r>
              <a:rPr lang="en-US" sz="3200" b="1" dirty="0" smtClean="0">
                <a:cs typeface="Times New Roman"/>
              </a:rPr>
              <a:t>Certs For The Web</a:t>
            </a:r>
            <a:endParaRPr lang="en-US" sz="3200" dirty="0"/>
          </a:p>
        </p:txBody>
      </p:sp>
    </p:spTree>
    <p:extLst>
      <p:ext uri="{BB962C8B-B14F-4D97-AF65-F5344CB8AC3E}">
        <p14:creationId xmlns:p14="http://schemas.microsoft.com/office/powerpoint/2010/main" val="26173476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52" y="143565"/>
            <a:ext cx="8845826" cy="784087"/>
          </a:xfrm>
        </p:spPr>
        <p:txBody>
          <a:bodyPr>
            <a:normAutofit/>
          </a:bodyPr>
          <a:lstStyle/>
          <a:p>
            <a:r>
              <a:rPr lang="en-US" sz="3200" b="1" dirty="0" smtClean="0">
                <a:latin typeface="Times New Roman"/>
                <a:cs typeface="Times New Roman"/>
              </a:rPr>
              <a:t>InCommon Client </a:t>
            </a:r>
            <a:r>
              <a:rPr lang="en-US" sz="3200" b="1" dirty="0" smtClean="0">
                <a:latin typeface="Times New Roman"/>
                <a:cs typeface="Times New Roman"/>
              </a:rPr>
              <a:t>Certs</a:t>
            </a:r>
            <a:endParaRPr lang="en-US" sz="3200" b="1" dirty="0">
              <a:latin typeface="Times New Roman"/>
              <a:cs typeface="Times New Roman"/>
            </a:endParaRPr>
          </a:p>
        </p:txBody>
      </p:sp>
      <p:sp>
        <p:nvSpPr>
          <p:cNvPr id="3" name="Content Placeholder 2"/>
          <p:cNvSpPr>
            <a:spLocks noGrp="1"/>
          </p:cNvSpPr>
          <p:nvPr>
            <p:ph idx="1"/>
          </p:nvPr>
        </p:nvSpPr>
        <p:spPr>
          <a:xfrm>
            <a:off x="253999" y="1016000"/>
            <a:ext cx="8624957" cy="5654261"/>
          </a:xfrm>
        </p:spPr>
        <p:txBody>
          <a:bodyPr>
            <a:normAutofit/>
          </a:bodyPr>
          <a:lstStyle/>
          <a:p>
            <a:r>
              <a:rPr lang="en-US" sz="2400" dirty="0" smtClean="0"/>
              <a:t>InCommon Client Certs now are available in SHA-2 format, too.</a:t>
            </a:r>
          </a:p>
          <a:p>
            <a:endParaRPr lang="en-US" sz="2400" dirty="0"/>
          </a:p>
          <a:p>
            <a:r>
              <a:rPr lang="en-US" sz="2400" dirty="0" smtClean="0"/>
              <a:t>If you're an InCommon Certificate Service subscriber and you'd like to begin using SHA-2 client certs at your site, please send in the client cert request </a:t>
            </a:r>
            <a:r>
              <a:rPr lang="en-US" sz="2400" dirty="0"/>
              <a:t>form that's </a:t>
            </a:r>
            <a:r>
              <a:rPr lang="en-US" sz="2400" dirty="0" smtClean="0"/>
              <a:t>at: https</a:t>
            </a:r>
            <a:r>
              <a:rPr lang="en-US" sz="2400" dirty="0"/>
              <a:t>://spaces.internet2.edu/display/</a:t>
            </a:r>
            <a:r>
              <a:rPr lang="en-US" sz="2400" dirty="0" err="1"/>
              <a:t>InCCollaborate</a:t>
            </a:r>
            <a:r>
              <a:rPr lang="en-US" sz="2400" dirty="0"/>
              <a:t>/</a:t>
            </a:r>
            <a:r>
              <a:rPr lang="en-US" sz="2400" dirty="0" err="1"/>
              <a:t>Client+Certificate+Request+</a:t>
            </a:r>
            <a:r>
              <a:rPr lang="en-US" sz="2400" dirty="0" err="1" smtClean="0"/>
              <a:t>Form</a:t>
            </a:r>
            <a:endParaRPr lang="en-US" sz="2400" dirty="0" smtClean="0"/>
          </a:p>
          <a:p>
            <a:pPr marL="0" indent="0">
              <a:buNone/>
            </a:pPr>
            <a:endParaRPr lang="en-US" sz="2400" dirty="0" smtClean="0"/>
          </a:p>
          <a:p>
            <a:r>
              <a:rPr lang="en-US" sz="2400" dirty="0" smtClean="0"/>
              <a:t>Another item </a:t>
            </a:r>
            <a:r>
              <a:rPr lang="en-US" sz="2400" dirty="0" smtClean="0"/>
              <a:t>"for </a:t>
            </a:r>
            <a:r>
              <a:rPr lang="en-US" sz="2400" dirty="0" smtClean="0"/>
              <a:t>the record</a:t>
            </a:r>
            <a:r>
              <a:rPr lang="en-US" sz="2400" dirty="0" smtClean="0"/>
              <a:t>:" </a:t>
            </a:r>
            <a:r>
              <a:rPr lang="en-US" sz="2400" dirty="0" smtClean="0"/>
              <a:t>InCommon is no longer offering PKI hard tokens or PKI smart cards for use with client certificates (but you can still obtain PKI hard tokens or PKI smart cards from the usual major online computer and networking gear </a:t>
            </a:r>
            <a:r>
              <a:rPr lang="en-US" sz="2400" dirty="0" smtClean="0"/>
              <a:t>sources if you need/want them)</a:t>
            </a:r>
            <a:endParaRPr lang="en-US" sz="2400" dirty="0"/>
          </a:p>
        </p:txBody>
      </p:sp>
      <p:sp>
        <p:nvSpPr>
          <p:cNvPr id="4" name="Slide Number Placeholder 3"/>
          <p:cNvSpPr>
            <a:spLocks noGrp="1"/>
          </p:cNvSpPr>
          <p:nvPr>
            <p:ph type="sldNum" sz="quarter" idx="12"/>
          </p:nvPr>
        </p:nvSpPr>
        <p:spPr/>
        <p:txBody>
          <a:bodyPr/>
          <a:lstStyle/>
          <a:p>
            <a:fld id="{3243A768-3183-BF43-8E88-1711103CE1BD}" type="slidenum">
              <a:rPr lang="en-US" smtClean="0"/>
              <a:t>81</a:t>
            </a:fld>
            <a:endParaRPr lang="en-US"/>
          </a:p>
        </p:txBody>
      </p:sp>
    </p:spTree>
    <p:extLst>
      <p:ext uri="{BB962C8B-B14F-4D97-AF65-F5344CB8AC3E}">
        <p14:creationId xmlns:p14="http://schemas.microsoft.com/office/powerpoint/2010/main" val="32766468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52" y="143565"/>
            <a:ext cx="8845826" cy="784087"/>
          </a:xfrm>
        </p:spPr>
        <p:txBody>
          <a:bodyPr>
            <a:normAutofit/>
          </a:bodyPr>
          <a:lstStyle/>
          <a:p>
            <a:r>
              <a:rPr lang="en-US" sz="3200" b="1" dirty="0" smtClean="0">
                <a:latin typeface="Times New Roman"/>
                <a:cs typeface="Times New Roman"/>
              </a:rPr>
              <a:t>Code Signing Certs: Now </a:t>
            </a:r>
            <a:r>
              <a:rPr lang="en-US" sz="3200" b="1" dirty="0" smtClean="0">
                <a:latin typeface="Times New Roman"/>
                <a:cs typeface="Times New Roman"/>
              </a:rPr>
              <a:t>Using SHA</a:t>
            </a:r>
            <a:r>
              <a:rPr lang="en-US" sz="3200" b="1" dirty="0" smtClean="0">
                <a:latin typeface="Times New Roman"/>
                <a:cs typeface="Times New Roman"/>
              </a:rPr>
              <a:t>-2 As Well</a:t>
            </a:r>
            <a:endParaRPr lang="en-US" sz="3200" b="1" dirty="0">
              <a:latin typeface="Times New Roman"/>
              <a:cs typeface="Times New Roman"/>
            </a:endParaRPr>
          </a:p>
        </p:txBody>
      </p:sp>
      <p:sp>
        <p:nvSpPr>
          <p:cNvPr id="3" name="Content Placeholder 2"/>
          <p:cNvSpPr>
            <a:spLocks noGrp="1"/>
          </p:cNvSpPr>
          <p:nvPr>
            <p:ph idx="1"/>
          </p:nvPr>
        </p:nvSpPr>
        <p:spPr>
          <a:xfrm>
            <a:off x="253999" y="1016000"/>
            <a:ext cx="8624957" cy="5654261"/>
          </a:xfrm>
        </p:spPr>
        <p:txBody>
          <a:bodyPr>
            <a:normAutofit/>
          </a:bodyPr>
          <a:lstStyle/>
          <a:p>
            <a:r>
              <a:rPr lang="en-US" sz="2400" dirty="0"/>
              <a:t>Code signing certs are used by programmers to cryptographically sign </a:t>
            </a:r>
            <a:r>
              <a:rPr lang="en-US" sz="2400" dirty="0" smtClean="0"/>
              <a:t>apps</a:t>
            </a:r>
            <a:r>
              <a:rPr lang="en-US" sz="2400" dirty="0"/>
              <a:t>. </a:t>
            </a:r>
            <a:r>
              <a:rPr lang="en-US" sz="2400" dirty="0" smtClean="0"/>
              <a:t>[</a:t>
            </a:r>
            <a:r>
              <a:rPr lang="en-US" sz="2400" dirty="0"/>
              <a:t>Code signing certs are bundled at no extra charge with the InCommon Certificate </a:t>
            </a:r>
            <a:r>
              <a:rPr lang="en-US" sz="2400" dirty="0" smtClean="0"/>
              <a:t>Service]</a:t>
            </a:r>
          </a:p>
          <a:p>
            <a:endParaRPr lang="en-US" sz="2400" dirty="0" smtClean="0"/>
          </a:p>
          <a:p>
            <a:r>
              <a:rPr lang="en-US" sz="2400" dirty="0" smtClean="0"/>
              <a:t>Historically</a:t>
            </a:r>
            <a:r>
              <a:rPr lang="en-US" sz="2400" dirty="0"/>
              <a:t>, code signing certs used SHA-1 for signatures. </a:t>
            </a:r>
            <a:br>
              <a:rPr lang="en-US" sz="2400" dirty="0"/>
            </a:br>
            <a:r>
              <a:rPr lang="en-US" sz="2400" dirty="0"/>
              <a:t>Now, just like other types of certs, code signing certs are migrating to SHA-2. </a:t>
            </a:r>
          </a:p>
          <a:p>
            <a:endParaRPr lang="en-US" sz="2400" dirty="0" smtClean="0"/>
          </a:p>
          <a:p>
            <a:r>
              <a:rPr lang="en-US" sz="2400" dirty="0" smtClean="0"/>
              <a:t>There are some excellent campus pages </a:t>
            </a:r>
            <a:r>
              <a:rPr lang="en-US" sz="2400" dirty="0" smtClean="0"/>
              <a:t>available around code </a:t>
            </a:r>
            <a:r>
              <a:rPr lang="en-US" sz="2400" dirty="0" smtClean="0"/>
              <a:t>signing; see for example:</a:t>
            </a:r>
            <a:br>
              <a:rPr lang="en-US" sz="2400" dirty="0" smtClean="0"/>
            </a:br>
            <a:r>
              <a:rPr lang="en-US" sz="2400" dirty="0" smtClean="0"/>
              <a:t/>
            </a:r>
            <a:br>
              <a:rPr lang="en-US" sz="2400" dirty="0" smtClean="0"/>
            </a:br>
            <a:r>
              <a:rPr lang="en-US" sz="2400" dirty="0" smtClean="0"/>
              <a:t>"</a:t>
            </a:r>
            <a:r>
              <a:rPr lang="en-US" sz="2400" dirty="0"/>
              <a:t>Digital Certificate - Use a Code Signing Certificate"</a:t>
            </a:r>
            <a:br>
              <a:rPr lang="en-US" sz="2400" dirty="0"/>
            </a:br>
            <a:r>
              <a:rPr lang="en-US" sz="2400" dirty="0"/>
              <a:t>https://</a:t>
            </a:r>
            <a:r>
              <a:rPr lang="en-US" sz="2400" dirty="0" err="1"/>
              <a:t>answers.uchicago.edu</a:t>
            </a:r>
            <a:r>
              <a:rPr lang="en-US" sz="2400" dirty="0"/>
              <a:t>/</a:t>
            </a:r>
            <a:r>
              <a:rPr lang="en-US" sz="2400" dirty="0" err="1"/>
              <a:t>page.php?id</a:t>
            </a:r>
            <a:r>
              <a:rPr lang="en-US" sz="2400" dirty="0"/>
              <a:t>=</a:t>
            </a:r>
            <a:r>
              <a:rPr lang="en-US" sz="2400" dirty="0" smtClean="0"/>
              <a:t>19495</a:t>
            </a:r>
            <a:endParaRPr lang="en-US" sz="2400" dirty="0"/>
          </a:p>
        </p:txBody>
      </p:sp>
      <p:sp>
        <p:nvSpPr>
          <p:cNvPr id="4" name="Slide Number Placeholder 3"/>
          <p:cNvSpPr>
            <a:spLocks noGrp="1"/>
          </p:cNvSpPr>
          <p:nvPr>
            <p:ph type="sldNum" sz="quarter" idx="12"/>
          </p:nvPr>
        </p:nvSpPr>
        <p:spPr/>
        <p:txBody>
          <a:bodyPr/>
          <a:lstStyle/>
          <a:p>
            <a:fld id="{3243A768-3183-BF43-8E88-1711103CE1BD}" type="slidenum">
              <a:rPr lang="en-US" smtClean="0"/>
              <a:t>82</a:t>
            </a:fld>
            <a:endParaRPr lang="en-US"/>
          </a:p>
        </p:txBody>
      </p:sp>
    </p:spTree>
    <p:extLst>
      <p:ext uri="{BB962C8B-B14F-4D97-AF65-F5344CB8AC3E}">
        <p14:creationId xmlns:p14="http://schemas.microsoft.com/office/powerpoint/2010/main" val="19331747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65"/>
            <a:ext cx="8229600" cy="784087"/>
          </a:xfrm>
        </p:spPr>
        <p:txBody>
          <a:bodyPr>
            <a:normAutofit/>
          </a:bodyPr>
          <a:lstStyle/>
          <a:p>
            <a:r>
              <a:rPr lang="en-US" sz="3200" b="1" dirty="0" smtClean="0">
                <a:latin typeface="Times New Roman"/>
                <a:cs typeface="Times New Roman"/>
              </a:rPr>
              <a:t>IGTF Server Certs</a:t>
            </a:r>
            <a:endParaRPr lang="en-US" sz="3200" b="1" dirty="0">
              <a:latin typeface="Times New Roman"/>
              <a:cs typeface="Times New Roman"/>
            </a:endParaRPr>
          </a:p>
        </p:txBody>
      </p:sp>
      <p:sp>
        <p:nvSpPr>
          <p:cNvPr id="3" name="Content Placeholder 2"/>
          <p:cNvSpPr>
            <a:spLocks noGrp="1"/>
          </p:cNvSpPr>
          <p:nvPr>
            <p:ph idx="1"/>
          </p:nvPr>
        </p:nvSpPr>
        <p:spPr>
          <a:xfrm>
            <a:off x="253999" y="1016000"/>
            <a:ext cx="8624957" cy="5654261"/>
          </a:xfrm>
        </p:spPr>
        <p:txBody>
          <a:bodyPr>
            <a:normAutofit/>
          </a:bodyPr>
          <a:lstStyle/>
          <a:p>
            <a:r>
              <a:rPr lang="en-US" sz="2400" dirty="0" smtClean="0"/>
              <a:t>These are </a:t>
            </a:r>
            <a:r>
              <a:rPr lang="en-US" sz="2400" dirty="0" smtClean="0"/>
              <a:t>another type of specialized </a:t>
            </a:r>
            <a:r>
              <a:rPr lang="en-US" sz="2400" dirty="0" smtClean="0"/>
              <a:t>certificates that meet the unique requirements of the Interoperable Global Trust Federation "Grid" community. Note: if </a:t>
            </a:r>
            <a:r>
              <a:rPr lang="en-US" sz="2400" dirty="0"/>
              <a:t>you're NOT trying to set up a server to use with the IGTF, this is NOT the sort of </a:t>
            </a:r>
            <a:r>
              <a:rPr lang="en-US" sz="2400" dirty="0" smtClean="0"/>
              <a:t>SSL/TLS certificate </a:t>
            </a:r>
            <a:r>
              <a:rPr lang="en-US" sz="2400" dirty="0"/>
              <a:t>you </a:t>
            </a:r>
            <a:r>
              <a:rPr lang="en-US" sz="2400" dirty="0" smtClean="0"/>
              <a:t>want.</a:t>
            </a:r>
            <a:br>
              <a:rPr lang="en-US" sz="2400" dirty="0" smtClean="0"/>
            </a:br>
            <a:endParaRPr lang="en-US" sz="2400" dirty="0" smtClean="0"/>
          </a:p>
          <a:p>
            <a:r>
              <a:rPr lang="en-US" sz="2400" dirty="0" smtClean="0"/>
              <a:t>For more information, see:</a:t>
            </a:r>
            <a:br>
              <a:rPr lang="en-US" sz="2400" dirty="0" smtClean="0"/>
            </a:br>
            <a:r>
              <a:rPr lang="en-US" sz="2400" dirty="0"/>
              <a:t/>
            </a:r>
            <a:br>
              <a:rPr lang="en-US" sz="2400" dirty="0"/>
            </a:br>
            <a:r>
              <a:rPr lang="en-US" sz="2400" dirty="0"/>
              <a:t>-- http://</a:t>
            </a:r>
            <a:r>
              <a:rPr lang="en-US" sz="2400" dirty="0" err="1"/>
              <a:t>www.igtf.net</a:t>
            </a:r>
            <a:r>
              <a:rPr lang="en-US" sz="2400" dirty="0" smtClean="0"/>
              <a:t>/</a:t>
            </a:r>
            <a:br>
              <a:rPr lang="en-US" sz="2400" dirty="0" smtClean="0"/>
            </a:br>
            <a:r>
              <a:rPr lang="en-US" sz="2400" dirty="0"/>
              <a:t/>
            </a:r>
            <a:br>
              <a:rPr lang="en-US" sz="2400" dirty="0"/>
            </a:br>
            <a:r>
              <a:rPr lang="en-US" sz="2400" dirty="0"/>
              <a:t>-</a:t>
            </a:r>
            <a:r>
              <a:rPr lang="en-US" sz="2400" dirty="0" smtClean="0"/>
              <a:t>- http</a:t>
            </a:r>
            <a:r>
              <a:rPr lang="en-US" sz="2400" dirty="0"/>
              <a:t>://</a:t>
            </a:r>
            <a:r>
              <a:rPr lang="en-US" sz="2400" dirty="0" err="1"/>
              <a:t>www.incommon.org</a:t>
            </a:r>
            <a:r>
              <a:rPr lang="en-US" sz="2400" dirty="0"/>
              <a:t>/certificates/</a:t>
            </a:r>
            <a:r>
              <a:rPr lang="en-US" sz="2400" dirty="0" err="1"/>
              <a:t>igtf</a:t>
            </a:r>
            <a:r>
              <a:rPr lang="en-US" sz="2400" dirty="0"/>
              <a:t>/</a:t>
            </a:r>
            <a:r>
              <a:rPr lang="en-US" sz="2400" dirty="0" err="1" smtClean="0"/>
              <a:t>index.html</a:t>
            </a:r>
            <a:r>
              <a:rPr lang="en-US" sz="2400" dirty="0" smtClean="0"/>
              <a:t/>
            </a:r>
            <a:br>
              <a:rPr lang="en-US" sz="2400" dirty="0" smtClean="0"/>
            </a:br>
            <a:r>
              <a:rPr lang="en-US" sz="2400" dirty="0" smtClean="0"/>
              <a:t/>
            </a:r>
            <a:br>
              <a:rPr lang="en-US" sz="2400" dirty="0" smtClean="0"/>
            </a:br>
            <a:r>
              <a:rPr lang="en-US" sz="2400" dirty="0" smtClean="0"/>
              <a:t>-- https</a:t>
            </a:r>
            <a:r>
              <a:rPr lang="en-US" sz="2400" dirty="0"/>
              <a:t>://</a:t>
            </a:r>
            <a:r>
              <a:rPr lang="en-US" sz="2400" dirty="0" err="1"/>
              <a:t>www.xsede.org</a:t>
            </a:r>
            <a:r>
              <a:rPr lang="en-US" sz="2400" dirty="0"/>
              <a:t>/security/</a:t>
            </a:r>
            <a:r>
              <a:rPr lang="en-US" sz="2400" dirty="0" smtClean="0"/>
              <a:t>certificates</a:t>
            </a:r>
          </a:p>
          <a:p>
            <a:endParaRPr lang="en-US" sz="2400" dirty="0"/>
          </a:p>
        </p:txBody>
      </p:sp>
      <p:sp>
        <p:nvSpPr>
          <p:cNvPr id="4" name="Slide Number Placeholder 3"/>
          <p:cNvSpPr>
            <a:spLocks noGrp="1"/>
          </p:cNvSpPr>
          <p:nvPr>
            <p:ph type="sldNum" sz="quarter" idx="12"/>
          </p:nvPr>
        </p:nvSpPr>
        <p:spPr/>
        <p:txBody>
          <a:bodyPr/>
          <a:lstStyle/>
          <a:p>
            <a:fld id="{3243A768-3183-BF43-8E88-1711103CE1BD}" type="slidenum">
              <a:rPr lang="en-US" smtClean="0"/>
              <a:t>83</a:t>
            </a:fld>
            <a:endParaRPr lang="en-US"/>
          </a:p>
        </p:txBody>
      </p:sp>
    </p:spTree>
    <p:extLst>
      <p:ext uri="{BB962C8B-B14F-4D97-AF65-F5344CB8AC3E}">
        <p14:creationId xmlns:p14="http://schemas.microsoft.com/office/powerpoint/2010/main" val="12734459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65"/>
            <a:ext cx="8229600" cy="784087"/>
          </a:xfrm>
        </p:spPr>
        <p:txBody>
          <a:bodyPr>
            <a:normAutofit/>
          </a:bodyPr>
          <a:lstStyle/>
          <a:p>
            <a:r>
              <a:rPr lang="en-US" sz="3200" b="1" dirty="0" smtClean="0">
                <a:latin typeface="Times New Roman"/>
                <a:cs typeface="Times New Roman"/>
              </a:rPr>
              <a:t>Intel AMT Device Management Certificates</a:t>
            </a:r>
            <a:endParaRPr lang="en-US" sz="3200" b="1" dirty="0">
              <a:latin typeface="Times New Roman"/>
              <a:cs typeface="Times New Roman"/>
            </a:endParaRPr>
          </a:p>
        </p:txBody>
      </p:sp>
      <p:sp>
        <p:nvSpPr>
          <p:cNvPr id="3" name="Content Placeholder 2"/>
          <p:cNvSpPr>
            <a:spLocks noGrp="1"/>
          </p:cNvSpPr>
          <p:nvPr>
            <p:ph idx="1"/>
          </p:nvPr>
        </p:nvSpPr>
        <p:spPr>
          <a:xfrm>
            <a:off x="253999" y="1016000"/>
            <a:ext cx="8624957" cy="5654261"/>
          </a:xfrm>
        </p:spPr>
        <p:txBody>
          <a:bodyPr>
            <a:normAutofit/>
          </a:bodyPr>
          <a:lstStyle/>
          <a:p>
            <a:r>
              <a:rPr lang="en-US" sz="2400" dirty="0" smtClean="0"/>
              <a:t>This is a new type of certificate available at no additional charge from </a:t>
            </a:r>
            <a:r>
              <a:rPr lang="en-US" sz="2400" dirty="0" smtClean="0"/>
              <a:t>Comodo/the </a:t>
            </a:r>
            <a:r>
              <a:rPr lang="en-US" sz="2400" dirty="0" smtClean="0"/>
              <a:t>InCommon Certificate Service. Quoting from: </a:t>
            </a:r>
            <a:r>
              <a:rPr lang="en-US" sz="2400" dirty="0"/>
              <a:t/>
            </a:r>
            <a:br>
              <a:rPr lang="en-US" sz="2400" dirty="0"/>
            </a:br>
            <a:r>
              <a:rPr lang="en-US" sz="2400" dirty="0" err="1" smtClean="0"/>
              <a:t>en.wikipedia.org</a:t>
            </a:r>
            <a:r>
              <a:rPr lang="en-US" sz="2400" dirty="0"/>
              <a:t>/wiki/</a:t>
            </a:r>
            <a:r>
              <a:rPr lang="en-US" sz="2400" dirty="0" err="1"/>
              <a:t>Intel_Active_Management_Technology</a:t>
            </a:r>
            <a:r>
              <a:rPr lang="en-US" sz="2400" dirty="0" smtClean="0"/>
              <a:t/>
            </a:r>
            <a:br>
              <a:rPr lang="en-US" sz="2400" dirty="0" smtClean="0"/>
            </a:br>
            <a:r>
              <a:rPr lang="en-US" sz="2400" dirty="0" smtClean="0"/>
              <a:t>		</a:t>
            </a:r>
            <a:r>
              <a:rPr lang="en-US" sz="2400" i="1" dirty="0" smtClean="0"/>
              <a:t>"Intel </a:t>
            </a:r>
            <a:r>
              <a:rPr lang="en-US" sz="2400" i="1" dirty="0"/>
              <a:t>AMT is hardware and firmware technology that builds </a:t>
            </a:r>
            <a:r>
              <a:rPr lang="en-US" sz="2400" i="1" dirty="0" smtClean="0"/>
              <a:t>		certain </a:t>
            </a:r>
            <a:r>
              <a:rPr lang="en-US" sz="2400" i="1" dirty="0"/>
              <a:t>functionality into business PCs in order to monitor</a:t>
            </a:r>
            <a:r>
              <a:rPr lang="en-US" sz="2400" i="1" dirty="0" smtClean="0"/>
              <a:t>,</a:t>
            </a:r>
            <a:br>
              <a:rPr lang="en-US" sz="2400" i="1" dirty="0" smtClean="0"/>
            </a:br>
            <a:r>
              <a:rPr lang="en-US" sz="2400" i="1" dirty="0" smtClean="0"/>
              <a:t>		maintain</a:t>
            </a:r>
            <a:r>
              <a:rPr lang="en-US" sz="2400" i="1" dirty="0"/>
              <a:t>, update, upgrade, and repair PCs</a:t>
            </a:r>
            <a:r>
              <a:rPr lang="en-US" sz="2400" i="1" dirty="0" smtClean="0"/>
              <a:t>. </a:t>
            </a:r>
            <a:r>
              <a:rPr lang="en-US" sz="2400" i="1" dirty="0"/>
              <a:t>Intel AMT is part </a:t>
            </a:r>
            <a:r>
              <a:rPr lang="en-US" sz="2400" i="1" dirty="0" smtClean="0"/>
              <a:t/>
            </a:r>
            <a:br>
              <a:rPr lang="en-US" sz="2400" i="1" dirty="0" smtClean="0"/>
            </a:br>
            <a:r>
              <a:rPr lang="en-US" sz="2400" i="1" dirty="0" smtClean="0"/>
              <a:t>		of </a:t>
            </a:r>
            <a:r>
              <a:rPr lang="en-US" sz="2400" i="1" dirty="0"/>
              <a:t>the Intel Management Engine, which is built into PCs with </a:t>
            </a:r>
            <a:r>
              <a:rPr lang="en-US" sz="2400" i="1" dirty="0" smtClean="0"/>
              <a:t/>
            </a:r>
            <a:br>
              <a:rPr lang="en-US" sz="2400" i="1" dirty="0" smtClean="0"/>
            </a:br>
            <a:r>
              <a:rPr lang="en-US" sz="2400" i="1" dirty="0" smtClean="0"/>
              <a:t>		Intel </a:t>
            </a:r>
            <a:r>
              <a:rPr lang="en-US" sz="2400" i="1" dirty="0" err="1"/>
              <a:t>vPro</a:t>
            </a:r>
            <a:r>
              <a:rPr lang="en-US" sz="2400" i="1" dirty="0"/>
              <a:t> technology</a:t>
            </a:r>
            <a:r>
              <a:rPr lang="en-US" sz="2400" i="1" dirty="0" smtClean="0"/>
              <a:t>. </a:t>
            </a:r>
            <a:r>
              <a:rPr lang="en-US" sz="2400" i="1" dirty="0"/>
              <a:t>Intel AMT is designed into </a:t>
            </a:r>
            <a:r>
              <a:rPr lang="en-US" sz="2400" i="1" dirty="0" smtClean="0"/>
              <a:t>a</a:t>
            </a:r>
            <a:br>
              <a:rPr lang="en-US" sz="2400" i="1" dirty="0" smtClean="0"/>
            </a:br>
            <a:r>
              <a:rPr lang="en-US" sz="2400" i="1" dirty="0" smtClean="0"/>
              <a:t>		secondary </a:t>
            </a:r>
            <a:r>
              <a:rPr lang="en-US" sz="2400" i="1" dirty="0"/>
              <a:t>(service) processor located on the </a:t>
            </a:r>
            <a:r>
              <a:rPr lang="en-US" sz="2400" i="1" dirty="0" smtClean="0"/>
              <a:t>motherboard."</a:t>
            </a:r>
            <a:endParaRPr lang="en-US" sz="2400" dirty="0"/>
          </a:p>
          <a:p>
            <a:r>
              <a:rPr lang="en-US" sz="2400" dirty="0"/>
              <a:t>See also https://</a:t>
            </a:r>
            <a:r>
              <a:rPr lang="en-US" sz="2400" dirty="0" err="1"/>
              <a:t>software.intel.com</a:t>
            </a:r>
            <a:r>
              <a:rPr lang="en-US" sz="2400" dirty="0"/>
              <a:t>/sites/manageability/</a:t>
            </a:r>
            <a:r>
              <a:rPr lang="en-US" sz="2400" dirty="0" err="1"/>
              <a:t>AMT_Implementation_and_Reference_Guide</a:t>
            </a:r>
            <a:r>
              <a:rPr lang="en-US" sz="2400" dirty="0"/>
              <a:t>/</a:t>
            </a:r>
            <a:r>
              <a:rPr lang="en-US" sz="2400" dirty="0" err="1"/>
              <a:t>default.htm?turl</a:t>
            </a:r>
            <a:r>
              <a:rPr lang="en-US" sz="2400" dirty="0"/>
              <a:t>=WordDocuments%2Fintelamtandsecurityconsiderations1.</a:t>
            </a:r>
            <a:r>
              <a:rPr lang="en-US" sz="2400" dirty="0" smtClean="0"/>
              <a:t>htm</a:t>
            </a:r>
            <a:r>
              <a:rPr lang="en-US" sz="2400" dirty="0"/>
              <a:t/>
            </a:r>
            <a:br>
              <a:rPr lang="en-US" sz="2400" dirty="0"/>
            </a:br>
            <a:r>
              <a:rPr lang="en-US" sz="2400" dirty="0" smtClean="0"/>
              <a:t>		</a:t>
            </a:r>
            <a:r>
              <a:rPr lang="en-US" sz="2400" i="1" dirty="0" smtClean="0">
                <a:solidFill>
                  <a:srgbClr val="FF0000"/>
                </a:solidFill>
              </a:rPr>
              <a:t>"Remote </a:t>
            </a:r>
            <a:r>
              <a:rPr lang="en-US" sz="2400" i="1" dirty="0">
                <a:solidFill>
                  <a:srgbClr val="FF0000"/>
                </a:solidFill>
              </a:rPr>
              <a:t>platform management applications can access Intel </a:t>
            </a:r>
            <a:r>
              <a:rPr lang="en-US" sz="2400" i="1" dirty="0" smtClean="0">
                <a:solidFill>
                  <a:srgbClr val="FF0000"/>
                </a:solidFill>
              </a:rPr>
              <a:t/>
            </a:r>
            <a:br>
              <a:rPr lang="en-US" sz="2400" i="1" dirty="0" smtClean="0">
                <a:solidFill>
                  <a:srgbClr val="FF0000"/>
                </a:solidFill>
              </a:rPr>
            </a:br>
            <a:r>
              <a:rPr lang="en-US" sz="2400" i="1" dirty="0" smtClean="0">
                <a:solidFill>
                  <a:srgbClr val="FF0000"/>
                </a:solidFill>
              </a:rPr>
              <a:t>		AMT </a:t>
            </a:r>
            <a:r>
              <a:rPr lang="en-US" sz="2400" i="1" dirty="0">
                <a:solidFill>
                  <a:srgbClr val="FF0000"/>
                </a:solidFill>
              </a:rPr>
              <a:t>securely, even when the platform is turned off, as long </a:t>
            </a:r>
            <a:r>
              <a:rPr lang="en-US" sz="2400" i="1" dirty="0" smtClean="0">
                <a:solidFill>
                  <a:srgbClr val="FF0000"/>
                </a:solidFill>
              </a:rPr>
              <a:t/>
            </a:r>
            <a:br>
              <a:rPr lang="en-US" sz="2400" i="1" dirty="0" smtClean="0">
                <a:solidFill>
                  <a:srgbClr val="FF0000"/>
                </a:solidFill>
              </a:rPr>
            </a:br>
            <a:r>
              <a:rPr lang="en-US" sz="2400" i="1" dirty="0" smtClean="0">
                <a:solidFill>
                  <a:srgbClr val="FF0000"/>
                </a:solidFill>
              </a:rPr>
              <a:t>		as </a:t>
            </a:r>
            <a:r>
              <a:rPr lang="en-US" sz="2400" i="1" dirty="0">
                <a:solidFill>
                  <a:srgbClr val="FF0000"/>
                </a:solidFill>
              </a:rPr>
              <a:t>the platform is connected to line power and to a network</a:t>
            </a:r>
            <a:r>
              <a:rPr lang="en-US" sz="2400" i="1" dirty="0" smtClean="0">
                <a:solidFill>
                  <a:srgbClr val="FF0000"/>
                </a:solidFill>
              </a:rPr>
              <a:t>."</a:t>
            </a:r>
            <a:endParaRPr lang="en-US" sz="2400" i="1" dirty="0">
              <a:solidFill>
                <a:srgbClr val="FF0000"/>
              </a:solidFill>
            </a:endParaRPr>
          </a:p>
        </p:txBody>
      </p:sp>
      <p:sp>
        <p:nvSpPr>
          <p:cNvPr id="4" name="Slide Number Placeholder 3"/>
          <p:cNvSpPr>
            <a:spLocks noGrp="1"/>
          </p:cNvSpPr>
          <p:nvPr>
            <p:ph type="sldNum" sz="quarter" idx="12"/>
          </p:nvPr>
        </p:nvSpPr>
        <p:spPr/>
        <p:txBody>
          <a:bodyPr/>
          <a:lstStyle/>
          <a:p>
            <a:fld id="{3243A768-3183-BF43-8E88-1711103CE1BD}" type="slidenum">
              <a:rPr lang="en-US" smtClean="0"/>
              <a:t>84</a:t>
            </a:fld>
            <a:endParaRPr lang="en-US" dirty="0"/>
          </a:p>
        </p:txBody>
      </p:sp>
    </p:spTree>
    <p:extLst>
      <p:ext uri="{BB962C8B-B14F-4D97-AF65-F5344CB8AC3E}">
        <p14:creationId xmlns:p14="http://schemas.microsoft.com/office/powerpoint/2010/main" val="18256961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52" y="143565"/>
            <a:ext cx="8845826" cy="784087"/>
          </a:xfrm>
        </p:spPr>
        <p:txBody>
          <a:bodyPr>
            <a:normAutofit/>
          </a:bodyPr>
          <a:lstStyle/>
          <a:p>
            <a:r>
              <a:rPr lang="en-US" sz="3200" b="1" dirty="0" smtClean="0">
                <a:latin typeface="Times New Roman"/>
                <a:cs typeface="Times New Roman"/>
              </a:rPr>
              <a:t>Opportunistic Encryption of SMTP Traffic</a:t>
            </a:r>
            <a:endParaRPr lang="en-US" sz="3200" b="1" dirty="0">
              <a:latin typeface="Times New Roman"/>
              <a:cs typeface="Times New Roman"/>
            </a:endParaRPr>
          </a:p>
        </p:txBody>
      </p:sp>
      <p:sp>
        <p:nvSpPr>
          <p:cNvPr id="3" name="Content Placeholder 2"/>
          <p:cNvSpPr>
            <a:spLocks noGrp="1"/>
          </p:cNvSpPr>
          <p:nvPr>
            <p:ph idx="1"/>
          </p:nvPr>
        </p:nvSpPr>
        <p:spPr>
          <a:xfrm>
            <a:off x="253999" y="1016000"/>
            <a:ext cx="8624957" cy="5654261"/>
          </a:xfrm>
        </p:spPr>
        <p:txBody>
          <a:bodyPr>
            <a:normAutofit/>
          </a:bodyPr>
          <a:lstStyle/>
          <a:p>
            <a:r>
              <a:rPr lang="en-US" sz="2400" dirty="0" smtClean="0"/>
              <a:t>When thinking about uses for SSL/TLS certificates, don't overlook how they can help to secure non-web services. For example, SSL/TLS can be used to secure POP and IMAP access to user email via clients such as Thunderbird or Outlook.</a:t>
            </a:r>
          </a:p>
          <a:p>
            <a:endParaRPr lang="en-US" sz="2400" dirty="0" smtClean="0"/>
          </a:p>
          <a:p>
            <a:r>
              <a:rPr lang="en-US" sz="2400" dirty="0" smtClean="0"/>
              <a:t>SSL/TLS can also be used to secure mail flows between mail transfer agents (MTAs), such as Postfix, Exim, etc.</a:t>
            </a:r>
          </a:p>
          <a:p>
            <a:endParaRPr lang="en-US" sz="2400" dirty="0"/>
          </a:p>
          <a:p>
            <a:r>
              <a:rPr lang="en-US" sz="2400" dirty="0" smtClean="0"/>
              <a:t>Recently major mail providers have made a major effort to get a majority of their SMTP traffic protected with opportunistic encryption. See the Gmail email transparency report on the next</a:t>
            </a:r>
            <a:r>
              <a:rPr lang="en-US" sz="2400" dirty="0"/>
              <a:t> </a:t>
            </a:r>
            <a:r>
              <a:rPr lang="en-US" sz="2400" dirty="0" smtClean="0"/>
              <a:t>page...</a:t>
            </a:r>
          </a:p>
        </p:txBody>
      </p:sp>
      <p:sp>
        <p:nvSpPr>
          <p:cNvPr id="4" name="Slide Number Placeholder 3"/>
          <p:cNvSpPr>
            <a:spLocks noGrp="1"/>
          </p:cNvSpPr>
          <p:nvPr>
            <p:ph type="sldNum" sz="quarter" idx="12"/>
          </p:nvPr>
        </p:nvSpPr>
        <p:spPr/>
        <p:txBody>
          <a:bodyPr/>
          <a:lstStyle/>
          <a:p>
            <a:fld id="{3243A768-3183-BF43-8E88-1711103CE1BD}" type="slidenum">
              <a:rPr lang="en-US" smtClean="0"/>
              <a:t>85</a:t>
            </a:fld>
            <a:endParaRPr lang="en-US"/>
          </a:p>
        </p:txBody>
      </p:sp>
    </p:spTree>
    <p:extLst>
      <p:ext uri="{BB962C8B-B14F-4D97-AF65-F5344CB8AC3E}">
        <p14:creationId xmlns:p14="http://schemas.microsoft.com/office/powerpoint/2010/main" val="22367918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43A768-3183-BF43-8E88-1711103CE1BD}" type="slidenum">
              <a:rPr lang="en-US" smtClean="0"/>
              <a:t>86</a:t>
            </a:fld>
            <a:endParaRPr lang="en-US"/>
          </a:p>
        </p:txBody>
      </p:sp>
      <p:pic>
        <p:nvPicPr>
          <p:cNvPr id="7" name="Picture 6" descr="gmail-encryp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84" y="96886"/>
            <a:ext cx="8586628" cy="6624589"/>
          </a:xfrm>
          <a:prstGeom prst="rect">
            <a:avLst/>
          </a:prstGeom>
        </p:spPr>
      </p:pic>
    </p:spTree>
    <p:extLst>
      <p:ext uri="{BB962C8B-B14F-4D97-AF65-F5344CB8AC3E}">
        <p14:creationId xmlns:p14="http://schemas.microsoft.com/office/powerpoint/2010/main" val="27576341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43A768-3183-BF43-8E88-1711103CE1BD}" type="slidenum">
              <a:rPr lang="en-US" smtClean="0"/>
              <a:t>87</a:t>
            </a:fld>
            <a:endParaRPr lang="en-US"/>
          </a:p>
        </p:txBody>
      </p:sp>
      <p:pic>
        <p:nvPicPr>
          <p:cNvPr id="2" name="Picture 1" descr="gmail-crypto-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707" y="215204"/>
            <a:ext cx="7291618" cy="6342521"/>
          </a:xfrm>
          <a:prstGeom prst="rect">
            <a:avLst/>
          </a:prstGeom>
        </p:spPr>
      </p:pic>
    </p:spTree>
    <p:extLst>
      <p:ext uri="{BB962C8B-B14F-4D97-AF65-F5344CB8AC3E}">
        <p14:creationId xmlns:p14="http://schemas.microsoft.com/office/powerpoint/2010/main" val="25570126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52" y="143565"/>
            <a:ext cx="8845826" cy="784087"/>
          </a:xfrm>
        </p:spPr>
        <p:txBody>
          <a:bodyPr>
            <a:normAutofit/>
          </a:bodyPr>
          <a:lstStyle/>
          <a:p>
            <a:r>
              <a:rPr lang="en-US" sz="3200" b="1" dirty="0" smtClean="0">
                <a:latin typeface="Times New Roman"/>
                <a:cs typeface="Times New Roman"/>
              </a:rPr>
              <a:t>Certs on Wireless Access Point</a:t>
            </a:r>
            <a:endParaRPr lang="en-US" sz="3200" b="1" dirty="0">
              <a:latin typeface="Times New Roman"/>
              <a:cs typeface="Times New Roman"/>
            </a:endParaRPr>
          </a:p>
        </p:txBody>
      </p:sp>
      <p:sp>
        <p:nvSpPr>
          <p:cNvPr id="3" name="Content Placeholder 2"/>
          <p:cNvSpPr>
            <a:spLocks noGrp="1"/>
          </p:cNvSpPr>
          <p:nvPr>
            <p:ph idx="1"/>
          </p:nvPr>
        </p:nvSpPr>
        <p:spPr>
          <a:xfrm>
            <a:off x="253999" y="1016000"/>
            <a:ext cx="8624957" cy="5654261"/>
          </a:xfrm>
        </p:spPr>
        <p:txBody>
          <a:bodyPr>
            <a:normAutofit/>
          </a:bodyPr>
          <a:lstStyle/>
          <a:p>
            <a:r>
              <a:rPr lang="en-US" sz="2400" dirty="0" smtClean="0"/>
              <a:t>Another place where certs sometimes turn up is on wireless access points. This is an important use (you don't want spoofed wireless auth, for example), but can pose some challenges, chicken-and-egg style.</a:t>
            </a:r>
          </a:p>
          <a:p>
            <a:r>
              <a:rPr lang="en-US" sz="2400" dirty="0" smtClean="0"/>
              <a:t>Specifically, before we can trust a cert presented by an server, we need to mak</a:t>
            </a:r>
            <a:r>
              <a:rPr lang="en-US" sz="2400" dirty="0" smtClean="0"/>
              <a:t>e sure it hasn't been revoked. This is normally done by using the Online Certificate Status Protocol (OCSP), or by downloading and checking a CRL (Certificate Revocation List).</a:t>
            </a:r>
          </a:p>
          <a:p>
            <a:r>
              <a:rPr lang="en-US" sz="2400" dirty="0" smtClean="0"/>
              <a:t>However, recall that on a wireless access point, until you accept the cert you're offered, you won't be online, so you can't check OCSP or CRLs, so... </a:t>
            </a:r>
            <a:r>
              <a:rPr lang="en-US" sz="2400" dirty="0" smtClean="0"/>
              <a:t>Beware this circularity.</a:t>
            </a:r>
          </a:p>
          <a:p>
            <a:r>
              <a:rPr lang="en-US" sz="2400" dirty="0" smtClean="0"/>
              <a:t>Ideally, configure your wireless access point to allow OCSP or CRL traffic even for UNAUTHENTICATED wireless users so proper certificate revocation checking can happen.</a:t>
            </a:r>
          </a:p>
        </p:txBody>
      </p:sp>
      <p:sp>
        <p:nvSpPr>
          <p:cNvPr id="4" name="Slide Number Placeholder 3"/>
          <p:cNvSpPr>
            <a:spLocks noGrp="1"/>
          </p:cNvSpPr>
          <p:nvPr>
            <p:ph type="sldNum" sz="quarter" idx="12"/>
          </p:nvPr>
        </p:nvSpPr>
        <p:spPr/>
        <p:txBody>
          <a:bodyPr/>
          <a:lstStyle/>
          <a:p>
            <a:fld id="{3243A768-3183-BF43-8E88-1711103CE1BD}" type="slidenum">
              <a:rPr lang="en-US" smtClean="0"/>
              <a:t>88</a:t>
            </a:fld>
            <a:endParaRPr lang="en-US"/>
          </a:p>
        </p:txBody>
      </p:sp>
    </p:spTree>
    <p:extLst>
      <p:ext uri="{BB962C8B-B14F-4D97-AF65-F5344CB8AC3E}">
        <p14:creationId xmlns:p14="http://schemas.microsoft.com/office/powerpoint/2010/main" val="23807366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52" y="143565"/>
            <a:ext cx="8845826" cy="784087"/>
          </a:xfrm>
        </p:spPr>
        <p:txBody>
          <a:bodyPr>
            <a:normAutofit/>
          </a:bodyPr>
          <a:lstStyle/>
          <a:p>
            <a:r>
              <a:rPr lang="en-US" sz="3200" b="1" dirty="0" smtClean="0">
                <a:latin typeface="Times New Roman"/>
                <a:cs typeface="Times New Roman"/>
              </a:rPr>
              <a:t>Finishing Up My Work With the Cert Service</a:t>
            </a:r>
            <a:endParaRPr lang="en-US" sz="3200" b="1" dirty="0">
              <a:latin typeface="Times New Roman"/>
              <a:cs typeface="Times New Roman"/>
            </a:endParaRPr>
          </a:p>
        </p:txBody>
      </p:sp>
      <p:sp>
        <p:nvSpPr>
          <p:cNvPr id="3" name="Content Placeholder 2"/>
          <p:cNvSpPr>
            <a:spLocks noGrp="1"/>
          </p:cNvSpPr>
          <p:nvPr>
            <p:ph idx="1"/>
          </p:nvPr>
        </p:nvSpPr>
        <p:spPr>
          <a:xfrm>
            <a:off x="253999" y="1016000"/>
            <a:ext cx="8624957" cy="5654261"/>
          </a:xfrm>
        </p:spPr>
        <p:txBody>
          <a:bodyPr>
            <a:normAutofit/>
          </a:bodyPr>
          <a:lstStyle/>
          <a:p>
            <a:r>
              <a:rPr lang="en-US" sz="2400" dirty="0" smtClean="0"/>
              <a:t>Finally, I also wanted to make sure that folks were aware that my last day managing the InCommon Certificate Servi</a:t>
            </a:r>
            <a:r>
              <a:rPr lang="en-US" sz="2400" dirty="0" smtClean="0"/>
              <a:t>ce (under contract through UO) will be the end of this week, given Internet2's decision not to renew that contract.</a:t>
            </a:r>
          </a:p>
          <a:p>
            <a:endParaRPr lang="en-US" sz="2400" dirty="0"/>
          </a:p>
          <a:p>
            <a:r>
              <a:rPr lang="en-US" sz="2400" dirty="0" smtClean="0"/>
              <a:t>On November 1</a:t>
            </a:r>
            <a:r>
              <a:rPr lang="en-US" sz="2400" baseline="30000" dirty="0" smtClean="0"/>
              <a:t>st</a:t>
            </a:r>
            <a:r>
              <a:rPr lang="en-US" sz="2400" dirty="0" smtClean="0"/>
              <a:t>, 2014, I'm accepting a new position with Paul Vixie's data-driven security company, Farsight Security </a:t>
            </a:r>
            <a:br>
              <a:rPr lang="en-US" sz="2400" dirty="0" smtClean="0"/>
            </a:br>
            <a:r>
              <a:rPr lang="en-US" sz="2400" dirty="0" smtClean="0"/>
              <a:t>(see http://</a:t>
            </a:r>
            <a:r>
              <a:rPr lang="en-US" sz="2400" dirty="0" err="1" smtClean="0"/>
              <a:t>www.farsightsecurity.com</a:t>
            </a:r>
            <a:r>
              <a:rPr lang="en-US" sz="2400" dirty="0" smtClean="0"/>
              <a:t>/ )</a:t>
            </a:r>
          </a:p>
          <a:p>
            <a:endParaRPr lang="en-US" sz="2400" dirty="0" smtClean="0"/>
          </a:p>
          <a:p>
            <a:r>
              <a:rPr lang="en-US" sz="2400" dirty="0" smtClean="0"/>
              <a:t>It has been a real pleasure and privilege working with you all, </a:t>
            </a:r>
            <a:br>
              <a:rPr lang="en-US" sz="2400" dirty="0" smtClean="0"/>
            </a:br>
            <a:r>
              <a:rPr lang="en-US" sz="2400" dirty="0" smtClean="0"/>
              <a:t>and I wish everyone all the best in the future when it comes to their cryptographic work.</a:t>
            </a:r>
            <a:endParaRPr lang="en-US" sz="2400" dirty="0"/>
          </a:p>
        </p:txBody>
      </p:sp>
      <p:sp>
        <p:nvSpPr>
          <p:cNvPr id="4" name="Slide Number Placeholder 3"/>
          <p:cNvSpPr>
            <a:spLocks noGrp="1"/>
          </p:cNvSpPr>
          <p:nvPr>
            <p:ph type="sldNum" sz="quarter" idx="12"/>
          </p:nvPr>
        </p:nvSpPr>
        <p:spPr/>
        <p:txBody>
          <a:bodyPr/>
          <a:lstStyle/>
          <a:p>
            <a:fld id="{3243A768-3183-BF43-8E88-1711103CE1BD}" type="slidenum">
              <a:rPr lang="en-US" smtClean="0"/>
              <a:t>89</a:t>
            </a:fld>
            <a:endParaRPr lang="en-US"/>
          </a:p>
        </p:txBody>
      </p:sp>
    </p:spTree>
    <p:extLst>
      <p:ext uri="{BB962C8B-B14F-4D97-AF65-F5344CB8AC3E}">
        <p14:creationId xmlns:p14="http://schemas.microsoft.com/office/powerpoint/2010/main" val="319415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66"/>
            <a:ext cx="8229600" cy="446477"/>
          </a:xfrm>
        </p:spPr>
        <p:txBody>
          <a:bodyPr>
            <a:normAutofit/>
          </a:bodyPr>
          <a:lstStyle/>
          <a:p>
            <a:r>
              <a:rPr lang="en-US" sz="3200" b="1" dirty="0" smtClean="0">
                <a:cs typeface="Times New Roman"/>
              </a:rPr>
              <a:t>Certificates Tie an "Identity" to a Key Pair</a:t>
            </a:r>
            <a:endParaRPr lang="en-US" sz="3200" b="1" dirty="0">
              <a:latin typeface="Times New Roman"/>
              <a:cs typeface="Times New Roman"/>
            </a:endParaRPr>
          </a:p>
        </p:txBody>
      </p:sp>
      <p:sp>
        <p:nvSpPr>
          <p:cNvPr id="3" name="Content Placeholder 2"/>
          <p:cNvSpPr>
            <a:spLocks noGrp="1"/>
          </p:cNvSpPr>
          <p:nvPr>
            <p:ph idx="1"/>
          </p:nvPr>
        </p:nvSpPr>
        <p:spPr>
          <a:xfrm>
            <a:off x="253999" y="680050"/>
            <a:ext cx="8624957" cy="5990212"/>
          </a:xfrm>
        </p:spPr>
        <p:txBody>
          <a:bodyPr>
            <a:normAutofit/>
          </a:bodyPr>
          <a:lstStyle/>
          <a:p>
            <a:r>
              <a:rPr lang="en-US" sz="2400" dirty="0" smtClean="0"/>
              <a:t>Whenever we talk about web crypto, certificates are the first thing that always seem to come up.</a:t>
            </a:r>
          </a:p>
          <a:p>
            <a:endParaRPr lang="en-US" sz="2400" dirty="0"/>
          </a:p>
          <a:p>
            <a:r>
              <a:rPr lang="en-US" sz="2400" dirty="0" smtClean="0"/>
              <a:t>When you set up a secure web server, one of the tasks you'll perform is creating a </a:t>
            </a:r>
            <a:r>
              <a:rPr lang="en-US" sz="2400" b="1" dirty="0" smtClean="0"/>
              <a:t>public/private key pair</a:t>
            </a:r>
            <a:r>
              <a:rPr lang="en-US" sz="2400" dirty="0" smtClean="0"/>
              <a:t>. You'll do this as </a:t>
            </a:r>
            <a:br>
              <a:rPr lang="en-US" sz="2400" dirty="0" smtClean="0"/>
            </a:br>
            <a:r>
              <a:rPr lang="en-US" sz="2400" dirty="0" smtClean="0"/>
              <a:t>part of creating a "CSR" or certificate signing request. </a:t>
            </a:r>
          </a:p>
          <a:p>
            <a:endParaRPr lang="en-US" sz="2400" dirty="0"/>
          </a:p>
          <a:p>
            <a:r>
              <a:rPr lang="en-US" sz="2400" dirty="0" smtClean="0"/>
              <a:t>That public/private key pair handles the technical "heavy lifting" associated with your web site's crypto.</a:t>
            </a:r>
          </a:p>
          <a:p>
            <a:endParaRPr lang="en-US" sz="2400" dirty="0" smtClean="0"/>
          </a:p>
          <a:p>
            <a:r>
              <a:rPr lang="en-US" sz="2400" dirty="0" smtClean="0"/>
              <a:t>So what role does the certificate serve? Well, your certificate ties an </a:t>
            </a:r>
            <a:r>
              <a:rPr lang="en-US" sz="2400" b="1" dirty="0" smtClean="0"/>
              <a:t>identity</a:t>
            </a:r>
            <a:r>
              <a:rPr lang="en-US" sz="2400" dirty="0" smtClean="0"/>
              <a:t> to the corresponding public/private key pair. An </a:t>
            </a:r>
            <a:r>
              <a:rPr lang="en-US" sz="2400" dirty="0" smtClean="0"/>
              <a:t>"identity" </a:t>
            </a:r>
            <a:r>
              <a:rPr lang="en-US" sz="2400" dirty="0" smtClean="0"/>
              <a:t>might be just a domain name, or it might be an actual organizational </a:t>
            </a:r>
            <a:r>
              <a:rPr lang="en-US" sz="2400" dirty="0" smtClean="0"/>
              <a:t>name.</a:t>
            </a:r>
            <a:endParaRPr lang="en-US" sz="2400" dirty="0" smtClean="0"/>
          </a:p>
        </p:txBody>
      </p:sp>
      <p:sp>
        <p:nvSpPr>
          <p:cNvPr id="4" name="Slide Number Placeholder 3"/>
          <p:cNvSpPr>
            <a:spLocks noGrp="1"/>
          </p:cNvSpPr>
          <p:nvPr>
            <p:ph type="sldNum" sz="quarter" idx="12"/>
          </p:nvPr>
        </p:nvSpPr>
        <p:spPr/>
        <p:txBody>
          <a:bodyPr/>
          <a:lstStyle/>
          <a:p>
            <a:fld id="{3243A768-3183-BF43-8E88-1711103CE1BD}" type="slidenum">
              <a:rPr lang="en-US" smtClean="0"/>
              <a:t>9</a:t>
            </a:fld>
            <a:endParaRPr lang="en-US"/>
          </a:p>
        </p:txBody>
      </p:sp>
    </p:spTree>
    <p:extLst>
      <p:ext uri="{BB962C8B-B14F-4D97-AF65-F5344CB8AC3E}">
        <p14:creationId xmlns:p14="http://schemas.microsoft.com/office/powerpoint/2010/main" val="2228878266"/>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52" y="143565"/>
            <a:ext cx="8845826" cy="784087"/>
          </a:xfrm>
        </p:spPr>
        <p:txBody>
          <a:bodyPr>
            <a:normAutofit/>
          </a:bodyPr>
          <a:lstStyle/>
          <a:p>
            <a:r>
              <a:rPr lang="en-US" sz="3200" b="1" dirty="0" smtClean="0">
                <a:latin typeface="Times New Roman"/>
                <a:cs typeface="Times New Roman"/>
              </a:rPr>
              <a:t>Thanks for The Chance to Talk</a:t>
            </a:r>
            <a:endParaRPr lang="en-US" sz="3200" b="1" dirty="0">
              <a:latin typeface="Times New Roman"/>
              <a:cs typeface="Times New Roman"/>
            </a:endParaRPr>
          </a:p>
        </p:txBody>
      </p:sp>
      <p:sp>
        <p:nvSpPr>
          <p:cNvPr id="3" name="Content Placeholder 2"/>
          <p:cNvSpPr>
            <a:spLocks noGrp="1"/>
          </p:cNvSpPr>
          <p:nvPr>
            <p:ph idx="1"/>
          </p:nvPr>
        </p:nvSpPr>
        <p:spPr>
          <a:xfrm>
            <a:off x="253999" y="1016000"/>
            <a:ext cx="8624957" cy="5654261"/>
          </a:xfrm>
        </p:spPr>
        <p:txBody>
          <a:bodyPr>
            <a:normAutofit/>
          </a:bodyPr>
          <a:lstStyle/>
          <a:p>
            <a:r>
              <a:rPr lang="en-US" sz="2400" dirty="0" smtClean="0"/>
              <a:t>Are there any questions?</a:t>
            </a:r>
          </a:p>
          <a:p>
            <a:endParaRPr lang="en-US" sz="2400" dirty="0"/>
          </a:p>
          <a:p>
            <a:r>
              <a:rPr lang="en-US" sz="2400" dirty="0" smtClean="0"/>
              <a:t>If you come up with any questions later: </a:t>
            </a:r>
            <a:br>
              <a:rPr lang="en-US" sz="2400" dirty="0" smtClean="0"/>
            </a:br>
            <a:r>
              <a:rPr lang="en-US" sz="2400" dirty="0" smtClean="0"/>
              <a:t/>
            </a:r>
            <a:br>
              <a:rPr lang="en-US" sz="2400" dirty="0" smtClean="0"/>
            </a:br>
            <a:r>
              <a:rPr lang="en-US" sz="2400" dirty="0" err="1" smtClean="0"/>
              <a:t>joe@stsauve</a:t>
            </a:r>
            <a:r>
              <a:rPr lang="en-US" sz="2400" dirty="0" err="1" smtClean="0"/>
              <a:t>r.com</a:t>
            </a:r>
            <a:endParaRPr lang="en-US" sz="2400" dirty="0" smtClean="0"/>
          </a:p>
          <a:p>
            <a:endParaRPr lang="en-US" sz="2400" dirty="0"/>
          </a:p>
          <a:p>
            <a:r>
              <a:rPr lang="en-US" sz="2400" dirty="0" smtClean="0"/>
              <a:t>These slides are available from </a:t>
            </a:r>
            <a:br>
              <a:rPr lang="en-US" sz="2400" dirty="0" smtClean="0"/>
            </a:br>
            <a:r>
              <a:rPr lang="en-US" sz="2400" dirty="0" smtClean="0"/>
              <a:t/>
            </a:r>
            <a:br>
              <a:rPr lang="en-US" sz="2400" dirty="0" smtClean="0"/>
            </a:br>
            <a:r>
              <a:rPr lang="en-US" sz="2400" dirty="0" smtClean="0"/>
              <a:t>https://</a:t>
            </a:r>
            <a:r>
              <a:rPr lang="en-US" sz="2400" dirty="0" err="1" smtClean="0"/>
              <a:t>www.stsauver.com</a:t>
            </a:r>
            <a:r>
              <a:rPr lang="en-US" sz="2400" dirty="0" smtClean="0"/>
              <a:t>/</a:t>
            </a:r>
            <a:r>
              <a:rPr lang="en-US" sz="2400" dirty="0" err="1" smtClean="0"/>
              <a:t>joe</a:t>
            </a:r>
            <a:r>
              <a:rPr lang="en-US" sz="2400" dirty="0" smtClean="0"/>
              <a:t>/new-crypto-101/</a:t>
            </a:r>
            <a:endParaRPr lang="en-US" sz="2400" dirty="0"/>
          </a:p>
        </p:txBody>
      </p:sp>
      <p:sp>
        <p:nvSpPr>
          <p:cNvPr id="4" name="Slide Number Placeholder 3"/>
          <p:cNvSpPr>
            <a:spLocks noGrp="1"/>
          </p:cNvSpPr>
          <p:nvPr>
            <p:ph type="sldNum" sz="quarter" idx="12"/>
          </p:nvPr>
        </p:nvSpPr>
        <p:spPr/>
        <p:txBody>
          <a:bodyPr/>
          <a:lstStyle/>
          <a:p>
            <a:fld id="{3243A768-3183-BF43-8E88-1711103CE1BD}" type="slidenum">
              <a:rPr lang="en-US" smtClean="0"/>
              <a:t>90</a:t>
            </a:fld>
            <a:endParaRPr lang="en-US"/>
          </a:p>
        </p:txBody>
      </p:sp>
    </p:spTree>
    <p:extLst>
      <p:ext uri="{BB962C8B-B14F-4D97-AF65-F5344CB8AC3E}">
        <p14:creationId xmlns:p14="http://schemas.microsoft.com/office/powerpoint/2010/main" val="2389491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15255</TotalTime>
  <Words>5417</Words>
  <Application>Microsoft Macintosh PowerPoint</Application>
  <PresentationFormat>On-screen Show (4:3)</PresentationFormat>
  <Paragraphs>502</Paragraphs>
  <Slides>90</Slides>
  <Notes>1</Notes>
  <HiddenSlides>0</HiddenSlides>
  <MMClips>0</MMClips>
  <ScaleCrop>false</ScaleCrop>
  <HeadingPairs>
    <vt:vector size="4" baseType="variant">
      <vt:variant>
        <vt:lpstr>Theme</vt:lpstr>
      </vt:variant>
      <vt:variant>
        <vt:i4>2</vt:i4>
      </vt:variant>
      <vt:variant>
        <vt:lpstr>Slide Titles</vt:lpstr>
      </vt:variant>
      <vt:variant>
        <vt:i4>90</vt:i4>
      </vt:variant>
    </vt:vector>
  </HeadingPairs>
  <TitlesOfParts>
    <vt:vector size="92" baseType="lpstr">
      <vt:lpstr>Office Theme</vt:lpstr>
      <vt:lpstr>1_Office Theme</vt:lpstr>
      <vt:lpstr>New Crypto 101  Internet2 Technology Exchange Indianapolis, IN, Oct 30th, 2014  White River Ballroom D, 8:30AM</vt:lpstr>
      <vt:lpstr>Introduction</vt:lpstr>
      <vt:lpstr>If You Do Only ONE Thing</vt:lpstr>
      <vt:lpstr>DON'T LET *THIS* BE YOUR SITE'S REPORT!</vt:lpstr>
      <vt:lpstr>Some Things To Note About That "F" Report</vt:lpstr>
      <vt:lpstr>The Sort of Report You *DO* Want to See</vt:lpstr>
      <vt:lpstr>Getting From An "F" to An "A+"</vt:lpstr>
      <vt:lpstr>Part 1. Your Server's Certificate</vt:lpstr>
      <vt:lpstr>Certificates Tie an "Identity" to a Key Pair</vt:lpstr>
      <vt:lpstr>Please Do NOT Use a Self-Signed Cert</vt:lpstr>
      <vt:lpstr>So Why Do Some People Pay More for Certs?</vt:lpstr>
      <vt:lpstr>Domain Validated Certs</vt:lpstr>
      <vt:lpstr>Organizational Validation</vt:lpstr>
      <vt:lpstr>Extended Validation Certs</vt:lpstr>
      <vt:lpstr>[Speaking of Wildcard Certs: Please Avoid Them!]</vt:lpstr>
      <vt:lpstr>Part 2. "Advanced" Cert Topics</vt:lpstr>
      <vt:lpstr>(a) Support for Raw IPv6 Addresses in Certs?</vt:lpstr>
      <vt:lpstr>(b) Internal Domain Names/Private Address Space</vt:lpstr>
      <vt:lpstr>CAB Forum Policy on Internal Names</vt:lpstr>
      <vt:lpstr>Replace .local with .local.&lt;yourdomain&gt;.edu</vt:lpstr>
      <vt:lpstr>Replace RFC 1918 Address Space with Real IPs</vt:lpstr>
      <vt:lpstr>PAY ATTENTION: Potential Side Effect of Deploying Locally Issued Certs for Intranets</vt:lpstr>
      <vt:lpstr>(c) CRITICAL: SHA-1 Certificate Signatures</vt:lpstr>
      <vt:lpstr>Microsoft and the SHA-1  SHA-2 Migration</vt:lpstr>
      <vt:lpstr>Google Chrome, On The Other Hand, Announced A Much More Aggressive SHA-1 Time Schedule</vt:lpstr>
      <vt:lpstr>Caveats Associated With Moving to SHA-2</vt:lpstr>
      <vt:lpstr>[Aside: SHA-256, SHA-384, and SHA-512]</vt:lpstr>
      <vt:lpstr>Sample Qualys SSL Client Check</vt:lpstr>
      <vt:lpstr>(d) Strength of Your Public Key Crypto</vt:lpstr>
      <vt:lpstr>If We Need SHA-2 For Our Hashes...</vt:lpstr>
      <vt:lpstr>Roughly 3% of Site Are ALREADY  Using RSA-4096 Bit Keys...</vt:lpstr>
      <vt:lpstr>RSA-2048 vs RSA-4096 Relative Performance</vt:lpstr>
      <vt:lpstr>(e) Trust Chains: Mind Your Intermediates</vt:lpstr>
      <vt:lpstr>[Can There Be Multiple Trust Paths? Yes]</vt:lpstr>
      <vt:lpstr>"But Joe! There's A SHA-1 Root In That Chain!"</vt:lpstr>
      <vt:lpstr>Finally, It SHOULD Go Without Saying, But...</vt:lpstr>
      <vt:lpstr>Part 3. SSL/TLS Protocols</vt:lpstr>
      <vt:lpstr>(a) SSL/TLS and Compatibility</vt:lpstr>
      <vt:lpstr>An Example Of A Disappointing  Qualys SSL Server TLS Protocol Report</vt:lpstr>
      <vt:lpstr>Tweaking Your Configuration to Use TLSv1.2</vt:lpstr>
      <vt:lpstr>"Joe! What if I'm using MS IIS?"</vt:lpstr>
      <vt:lpstr>Do I Really Need To Run The Latest Versions?</vt:lpstr>
      <vt:lpstr>What Is The "Distro Problem?"</vt:lpstr>
      <vt:lpstr>Not Convinced That Problems Exist In Earlier Versions of Crypto and Web Server Software?</vt:lpstr>
      <vt:lpstr>(b) HTTP Strict Transport Security</vt:lpstr>
      <vt:lpstr>Configuring Strict Transport Security in nginx</vt:lpstr>
      <vt:lpstr>WITHOUT HTTP Strict Transport Security...</vt:lpstr>
      <vt:lpstr>Joe! HTTP Strict Transport Sounds "Scary"...</vt:lpstr>
      <vt:lpstr>(c) Optional (But Worth Considering): SPDY</vt:lpstr>
      <vt:lpstr>How Much SPDY'er is SPDY?</vt:lpstr>
      <vt:lpstr>(d) FIPS Ready</vt:lpstr>
      <vt:lpstr>(e) PCI Compliant</vt:lpstr>
      <vt:lpstr>Part 4. Key Exchange</vt:lpstr>
      <vt:lpstr>(a) The Two Jobs of the Key Exchange Process</vt:lpstr>
      <vt:lpstr>Ephemeral Key Exchange to the Rescue!</vt:lpstr>
      <vt:lpstr>(b) Generating Stronger DH Parameters</vt:lpstr>
      <vt:lpstr>(c) Key Exchange Badness That Must Also Be Avoided: ANONYMOUS Diffie Hellman</vt:lpstr>
      <vt:lpstr>Part 4. Cipher Suite Selection</vt:lpstr>
      <vt:lpstr>(a) Choice of Ciphers</vt:lpstr>
      <vt:lpstr>Simple Recommendation: Use AES-256</vt:lpstr>
      <vt:lpstr>Suggested nginx.conf Cipher Suite Configuration</vt:lpstr>
      <vt:lpstr>How That "Looks" For Various Selected Browsers</vt:lpstr>
      <vt:lpstr>If You're Using Java, You May Have To Say "Captain May I?" To Get Access to AES-256</vt:lpstr>
      <vt:lpstr>(b) Alternative Cipher Suite Recommendations</vt:lpstr>
      <vt:lpstr>(c) Also, Do NOT Use RC4 Ciphers</vt:lpstr>
      <vt:lpstr>Nice Summary of RC4 (vs. TLS 1.2) Security</vt:lpstr>
      <vt:lpstr>(d) DO NOT USE the NULL "Cipher" Suites</vt:lpstr>
      <vt:lpstr>Other Cipher Suites You Should Also NOT Use</vt:lpstr>
      <vt:lpstr>Part 5. Elliptic Curve Crypto (ECC)</vt:lpstr>
      <vt:lpstr>RSA Public Key Crypto vs. ECC</vt:lpstr>
      <vt:lpstr>Do We "Need" Elliptic Curve Crypto Today?</vt:lpstr>
      <vt:lpstr>RSA vs. Elliptic Curve Strength Equivalence</vt:lpstr>
      <vt:lpstr>National Security Crypto and ECC</vt:lpstr>
      <vt:lpstr>PowerPoint Presentation</vt:lpstr>
      <vt:lpstr>ECC Trusted Roots?</vt:lpstr>
      <vt:lpstr>Choice of Curves</vt:lpstr>
      <vt:lpstr>http://safecurves.cr.yp.to/</vt:lpstr>
      <vt:lpstr>"What Does All The Stuff In That Table Mean?"</vt:lpstr>
      <vt:lpstr>Some Pretty Smart Folks Use Alternative Curves</vt:lpstr>
      <vt:lpstr>Part 6. Certificates OTHER THAN Traditional SSL/TLS Certs For The Web</vt:lpstr>
      <vt:lpstr>InCommon Client Certs</vt:lpstr>
      <vt:lpstr>Code Signing Certs: Now Using SHA-2 As Well</vt:lpstr>
      <vt:lpstr>IGTF Server Certs</vt:lpstr>
      <vt:lpstr>Intel AMT Device Management Certificates</vt:lpstr>
      <vt:lpstr>Opportunistic Encryption of SMTP Traffic</vt:lpstr>
      <vt:lpstr>PowerPoint Presentation</vt:lpstr>
      <vt:lpstr>PowerPoint Presentation</vt:lpstr>
      <vt:lpstr>Certs on Wireless Access Point</vt:lpstr>
      <vt:lpstr>Finishing Up My Work With the Cert Service</vt:lpstr>
      <vt:lpstr>Thanks for The Chance to Talk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SNMP</dc:title>
  <dc:creator>Joe St Sauver</dc:creator>
  <cp:lastModifiedBy/>
  <cp:revision>224</cp:revision>
  <cp:lastPrinted>2014-10-28T11:48:33Z</cp:lastPrinted>
  <dcterms:created xsi:type="dcterms:W3CDTF">2014-10-04T19:06:11Z</dcterms:created>
  <dcterms:modified xsi:type="dcterms:W3CDTF">2014-10-28T11:50:38Z</dcterms:modified>
</cp:coreProperties>
</file>